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4"/>
    <p:sldMasterId id="2147483655" r:id="rId5"/>
  </p:sldMasterIdLst>
  <p:notesMasterIdLst>
    <p:notesMasterId r:id="rId24"/>
  </p:notesMasterIdLst>
  <p:sldIdLst>
    <p:sldId id="270" r:id="rId6"/>
    <p:sldId id="326" r:id="rId7"/>
    <p:sldId id="327" r:id="rId8"/>
    <p:sldId id="328" r:id="rId9"/>
    <p:sldId id="321" r:id="rId10"/>
    <p:sldId id="315" r:id="rId11"/>
    <p:sldId id="322" r:id="rId12"/>
    <p:sldId id="316" r:id="rId13"/>
    <p:sldId id="325" r:id="rId14"/>
    <p:sldId id="317" r:id="rId15"/>
    <p:sldId id="318" r:id="rId16"/>
    <p:sldId id="330" r:id="rId17"/>
    <p:sldId id="319" r:id="rId18"/>
    <p:sldId id="323" r:id="rId19"/>
    <p:sldId id="320" r:id="rId20"/>
    <p:sldId id="329" r:id="rId21"/>
    <p:sldId id="324" r:id="rId22"/>
    <p:sldId id="286" r:id="rId23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EE6CE"/>
    <a:srgbClr val="6699FF"/>
    <a:srgbClr val="FFCC99"/>
    <a:srgbClr val="FFCCCC"/>
    <a:srgbClr val="FFFFCC"/>
    <a:srgbClr val="BCEEFA"/>
    <a:srgbClr val="A9EAF9"/>
    <a:srgbClr val="201B50"/>
    <a:srgbClr val="96E5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D43767-FFBC-4BA4-88D6-B2ED38F83695}" v="5" dt="2019-11-28T09:49:46.6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92" autoAdjust="0"/>
    <p:restoredTop sz="91833" autoAdjust="0"/>
  </p:normalViewPr>
  <p:slideViewPr>
    <p:cSldViewPr snapToGrid="0">
      <p:cViewPr varScale="1">
        <p:scale>
          <a:sx n="161" d="100"/>
          <a:sy n="161" d="100"/>
        </p:scale>
        <p:origin x="348" y="15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arty, Kat (DLSLtd,RAL,CEO)" userId="9bac0979-e583-4065-8c60-25292b26bb22" providerId="ADAL" clId="{5D4AF4B9-5E92-4B94-8AC9-1A20964BC441}"/>
    <pc:docChg chg="undo custSel addSld delSld modSld sldOrd">
      <pc:chgData name="Roarty, Kat (DLSLtd,RAL,CEO)" userId="9bac0979-e583-4065-8c60-25292b26bb22" providerId="ADAL" clId="{5D4AF4B9-5E92-4B94-8AC9-1A20964BC441}" dt="2019-11-22T13:56:20.148" v="844" actId="6549"/>
      <pc:docMkLst>
        <pc:docMk/>
      </pc:docMkLst>
      <pc:sldChg chg="delSp modSp modNotesTx">
        <pc:chgData name="Roarty, Kat (DLSLtd,RAL,CEO)" userId="9bac0979-e583-4065-8c60-25292b26bb22" providerId="ADAL" clId="{5D4AF4B9-5E92-4B94-8AC9-1A20964BC441}" dt="2019-11-22T13:56:20.148" v="844" actId="6549"/>
        <pc:sldMkLst>
          <pc:docMk/>
          <pc:sldMk cId="3509889116" sldId="267"/>
        </pc:sldMkLst>
        <pc:spChg chg="mod">
          <ac:chgData name="Roarty, Kat (DLSLtd,RAL,CEO)" userId="9bac0979-e583-4065-8c60-25292b26bb22" providerId="ADAL" clId="{5D4AF4B9-5E92-4B94-8AC9-1A20964BC441}" dt="2019-11-22T13:56:20.148" v="844" actId="6549"/>
          <ac:spMkLst>
            <pc:docMk/>
            <pc:sldMk cId="3509889116" sldId="267"/>
            <ac:spMk id="2" creationId="{00000000-0000-0000-0000-000000000000}"/>
          </ac:spMkLst>
        </pc:spChg>
        <pc:picChg chg="del">
          <ac:chgData name="Roarty, Kat (DLSLtd,RAL,CEO)" userId="9bac0979-e583-4065-8c60-25292b26bb22" providerId="ADAL" clId="{5D4AF4B9-5E92-4B94-8AC9-1A20964BC441}" dt="2019-11-22T11:43:11.866" v="28" actId="478"/>
          <ac:picMkLst>
            <pc:docMk/>
            <pc:sldMk cId="3509889116" sldId="267"/>
            <ac:picMk id="4098" creationId="{00000000-0000-0000-0000-000000000000}"/>
          </ac:picMkLst>
        </pc:picChg>
      </pc:sldChg>
    </pc:docChg>
  </pc:docChgLst>
  <pc:docChgLst>
    <pc:chgData name="Roarty, Kat (DLSLtd,RAL,CEO)" userId="9bac0979-e583-4065-8c60-25292b26bb22" providerId="ADAL" clId="{CBD43767-FFBC-4BA4-88D6-B2ED38F83695}"/>
    <pc:docChg chg="custSel addSld delSld modSld sldOrd">
      <pc:chgData name="Roarty, Kat (DLSLtd,RAL,CEO)" userId="9bac0979-e583-4065-8c60-25292b26bb22" providerId="ADAL" clId="{CBD43767-FFBC-4BA4-88D6-B2ED38F83695}" dt="2019-11-28T09:49:55.195" v="38" actId="20577"/>
      <pc:docMkLst>
        <pc:docMk/>
      </pc:docMkLst>
      <pc:sldChg chg="add">
        <pc:chgData name="Roarty, Kat (DLSLtd,RAL,CEO)" userId="9bac0979-e583-4065-8c60-25292b26bb22" providerId="ADAL" clId="{CBD43767-FFBC-4BA4-88D6-B2ED38F83695}" dt="2019-11-28T09:49:16.712" v="3"/>
        <pc:sldMkLst>
          <pc:docMk/>
          <pc:sldMk cId="3275619462" sldId="256"/>
        </pc:sldMkLst>
      </pc:sldChg>
      <pc:sldChg chg="addSp delSp modSp ord">
        <pc:chgData name="Roarty, Kat (DLSLtd,RAL,CEO)" userId="9bac0979-e583-4065-8c60-25292b26bb22" providerId="ADAL" clId="{CBD43767-FFBC-4BA4-88D6-B2ED38F83695}" dt="2019-11-28T09:49:55.195" v="38" actId="20577"/>
        <pc:sldMkLst>
          <pc:docMk/>
          <pc:sldMk cId="3509889116" sldId="267"/>
        </pc:sldMkLst>
        <pc:spChg chg="mod">
          <ac:chgData name="Roarty, Kat (DLSLtd,RAL,CEO)" userId="9bac0979-e583-4065-8c60-25292b26bb22" providerId="ADAL" clId="{CBD43767-FFBC-4BA4-88D6-B2ED38F83695}" dt="2019-11-28T09:49:33.512" v="11" actId="20577"/>
          <ac:spMkLst>
            <pc:docMk/>
            <pc:sldMk cId="3509889116" sldId="267"/>
            <ac:spMk id="2" creationId="{00000000-0000-0000-0000-000000000000}"/>
          </ac:spMkLst>
        </pc:spChg>
        <pc:spChg chg="add del">
          <ac:chgData name="Roarty, Kat (DLSLtd,RAL,CEO)" userId="9bac0979-e583-4065-8c60-25292b26bb22" providerId="ADAL" clId="{CBD43767-FFBC-4BA4-88D6-B2ED38F83695}" dt="2019-11-28T09:49:12.995" v="2"/>
          <ac:spMkLst>
            <pc:docMk/>
            <pc:sldMk cId="3509889116" sldId="267"/>
            <ac:spMk id="3" creationId="{5FAC0A8A-95DB-4B39-A043-31D35A11928C}"/>
          </ac:spMkLst>
        </pc:spChg>
        <pc:spChg chg="add mod">
          <ac:chgData name="Roarty, Kat (DLSLtd,RAL,CEO)" userId="9bac0979-e583-4065-8c60-25292b26bb22" providerId="ADAL" clId="{CBD43767-FFBC-4BA4-88D6-B2ED38F83695}" dt="2019-11-28T09:49:55.195" v="38" actId="20577"/>
          <ac:spMkLst>
            <pc:docMk/>
            <pc:sldMk cId="3509889116" sldId="267"/>
            <ac:spMk id="5" creationId="{4E050D86-4757-4C52-9A10-7C3433E0C285}"/>
          </ac:spMkLst>
        </pc:spChg>
      </pc:sldChg>
      <pc:sldChg chg="del">
        <pc:chgData name="Roarty, Kat (DLSLtd,RAL,CEO)" userId="9bac0979-e583-4065-8c60-25292b26bb22" providerId="ADAL" clId="{CBD43767-FFBC-4BA4-88D6-B2ED38F83695}" dt="2019-11-28T09:48:18.012" v="0" actId="2696"/>
        <pc:sldMkLst>
          <pc:docMk/>
          <pc:sldMk cId="555103870" sldId="26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38" tIns="49520" rIns="99038" bIns="49520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38" tIns="49520" rIns="99038" bIns="49520" rtlCol="0"/>
          <a:lstStyle>
            <a:lvl1pPr algn="r">
              <a:defRPr sz="1300"/>
            </a:lvl1pPr>
          </a:lstStyle>
          <a:p>
            <a:fld id="{274D6FF7-6DD6-4A2A-8A28-317A7709FFDC}" type="datetimeFigureOut">
              <a:rPr lang="en-GB" smtClean="0"/>
              <a:t>10/11/2020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38" tIns="49520" rIns="99038" bIns="495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38" tIns="49520" rIns="99038" bIns="495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8"/>
            <a:ext cx="3076363" cy="513507"/>
          </a:xfrm>
          <a:prstGeom prst="rect">
            <a:avLst/>
          </a:prstGeom>
        </p:spPr>
        <p:txBody>
          <a:bodyPr vert="horz" lIns="99038" tIns="49520" rIns="99038" bIns="49520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8"/>
            <a:ext cx="3076363" cy="513507"/>
          </a:xfrm>
          <a:prstGeom prst="rect">
            <a:avLst/>
          </a:prstGeom>
        </p:spPr>
        <p:txBody>
          <a:bodyPr vert="horz" lIns="99038" tIns="49520" rIns="99038" bIns="49520" rtlCol="0" anchor="b"/>
          <a:lstStyle>
            <a:lvl1pPr algn="r">
              <a:defRPr sz="1300"/>
            </a:lvl1pPr>
          </a:lstStyle>
          <a:p>
            <a:fld id="{D2A1C813-780B-4360-9190-1985FA6F85F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3472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st-Last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Holder 2"/>
          <p:cNvSpPr>
            <a:spLocks noGrp="1"/>
          </p:cNvSpPr>
          <p:nvPr>
            <p:ph type="ctrTitle"/>
          </p:nvPr>
        </p:nvSpPr>
        <p:spPr bwMode="auto">
          <a:xfrm>
            <a:off x="1447800" y="2895600"/>
            <a:ext cx="6971704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500" b="1">
                <a:solidFill>
                  <a:srgbClr val="4A4E4F"/>
                </a:solidFill>
                <a:latin typeface="Muli Black"/>
                <a:cs typeface="Muli Black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Holder 3"/>
          <p:cNvSpPr>
            <a:spLocks noGrp="1"/>
          </p:cNvSpPr>
          <p:nvPr>
            <p:ph type="subTitle" idx="4"/>
          </p:nvPr>
        </p:nvSpPr>
        <p:spPr bwMode="auto">
          <a:xfrm>
            <a:off x="1447801" y="4284077"/>
            <a:ext cx="697170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400" b="1">
                <a:solidFill>
                  <a:srgbClr val="4A4E4F"/>
                </a:solidFill>
                <a:latin typeface="Muli"/>
              </a:defRPr>
            </a:lvl1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09633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Holder 2"/>
          <p:cNvSpPr>
            <a:spLocks noGrp="1"/>
          </p:cNvSpPr>
          <p:nvPr>
            <p:ph type="title"/>
          </p:nvPr>
        </p:nvSpPr>
        <p:spPr bwMode="auto">
          <a:xfrm>
            <a:off x="457200" y="381000"/>
            <a:ext cx="7310043" cy="44627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>
              <a:defRPr sz="2900" b="1" i="0">
                <a:solidFill>
                  <a:srgbClr val="4C4D4F"/>
                </a:solidFill>
                <a:latin typeface="Muli Black"/>
                <a:cs typeface="Muli Black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3"/>
          <p:cNvSpPr>
            <a:spLocks noGrp="1"/>
          </p:cNvSpPr>
          <p:nvPr>
            <p:ph type="body" idx="1"/>
          </p:nvPr>
        </p:nvSpPr>
        <p:spPr bwMode="auto">
          <a:xfrm>
            <a:off x="457200" y="1143000"/>
            <a:ext cx="10130713" cy="3693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 i="0">
                <a:solidFill>
                  <a:srgbClr val="4C4D4F"/>
                </a:solidFill>
                <a:latin typeface="Muli"/>
                <a:cs typeface="Muli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 bwMode="auto">
          <a:xfrm>
            <a:off x="9347200" y="649287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i Regular"/>
                <a:cs typeface="Muli Regular"/>
              </a:defRPr>
            </a:lvl1pPr>
          </a:lstStyle>
          <a:p>
            <a:pPr>
              <a:defRPr/>
            </a:pPr>
            <a:fld id="{CAC6784C-9DAB-514C-B4CE-D33C947A8EB6}" type="slidenum">
              <a:rPr lang="en-US"/>
              <a:t>‹#›</a:t>
            </a:fld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 bwMode="auto">
          <a:xfrm>
            <a:off x="457200" y="2057400"/>
            <a:ext cx="10287000" cy="990600"/>
          </a:xfrm>
        </p:spPr>
        <p:txBody>
          <a:bodyPr>
            <a:noAutofit/>
          </a:bodyPr>
          <a:lstStyle>
            <a:lvl1pPr>
              <a:defRPr sz="2400">
                <a:latin typeface="Muli Regular"/>
                <a:cs typeface="Muli Regular"/>
              </a:defRPr>
            </a:lvl1pPr>
            <a:lvl2pPr marL="742950" indent="-285750">
              <a:buFont typeface="Courier New"/>
              <a:buChar char="o"/>
              <a:defRPr sz="2400">
                <a:latin typeface="Muli Regular"/>
                <a:cs typeface="Muli Regular"/>
              </a:defRPr>
            </a:lvl2pPr>
            <a:lvl3pPr marL="1143000" indent="-228600">
              <a:buFont typeface="Wingdings"/>
              <a:buChar char="§"/>
              <a:defRPr sz="2400">
                <a:latin typeface="Muli Regular"/>
                <a:cs typeface="Muli Regular"/>
              </a:defRPr>
            </a:lvl3pPr>
            <a:lvl4pPr>
              <a:defRPr sz="2400">
                <a:latin typeface="Muli Regular"/>
                <a:cs typeface="Muli Regular"/>
              </a:defRPr>
            </a:lvl4pPr>
            <a:lvl5pPr marL="2057400" indent="-228600">
              <a:buFont typeface="Wingdings"/>
              <a:buChar char="²"/>
              <a:defRPr sz="2400">
                <a:latin typeface="Muli Regular"/>
                <a:cs typeface="Muli Regular"/>
              </a:defRPr>
            </a:lvl5pPr>
          </a:lstStyle>
          <a:p>
            <a:pPr lvl="0">
              <a:defRPr/>
            </a:pPr>
            <a:r>
              <a:rPr lang="it-IT"/>
              <a:t>Click to edit Master text styles</a:t>
            </a:r>
          </a:p>
          <a:p>
            <a:pPr lvl="1">
              <a:defRPr/>
            </a:pPr>
            <a:r>
              <a:rPr lang="it-IT"/>
              <a:t>Second level</a:t>
            </a:r>
          </a:p>
          <a:p>
            <a:pPr lvl="2">
              <a:defRPr/>
            </a:pPr>
            <a:r>
              <a:rPr lang="it-IT"/>
              <a:t>Third level</a:t>
            </a:r>
          </a:p>
          <a:p>
            <a:pPr lvl="3">
              <a:defRPr/>
            </a:pPr>
            <a:r>
              <a:rPr lang="it-IT"/>
              <a:t>Fourth level</a:t>
            </a:r>
          </a:p>
          <a:p>
            <a:pPr lvl="4">
              <a:defRPr/>
            </a:pPr>
            <a:r>
              <a:rPr lang="it-IT"/>
              <a:t>Fifth level</a:t>
            </a:r>
            <a:endParaRPr lang="en-US"/>
          </a:p>
        </p:txBody>
      </p:sp>
      <p:sp>
        <p:nvSpPr>
          <p:cNvPr id="8" name="Segnaposto data 3"/>
          <p:cNvSpPr>
            <a:spLocks noGrp="1"/>
          </p:cNvSpPr>
          <p:nvPr>
            <p:ph type="dt" sz="half" idx="2"/>
          </p:nvPr>
        </p:nvSpPr>
        <p:spPr bwMode="auto">
          <a:xfrm>
            <a:off x="7193767" y="4596273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/>
              </a:defRPr>
            </a:lvl1pPr>
          </a:lstStyle>
          <a:p>
            <a:pPr>
              <a:defRPr/>
            </a:pPr>
            <a:r>
              <a:rPr lang="de-DE"/>
              <a:t>PSI soundso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5343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FEA0DD-0892-4675-AB64-13D21C458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 b="1">
                <a:solidFill>
                  <a:srgbClr val="201B50"/>
                </a:solidFill>
                <a:effectLst/>
              </a:defRPr>
            </a:lvl1pPr>
          </a:lstStyle>
          <a:p>
            <a:r>
              <a:rPr lang="fr-FR" dirty="0"/>
              <a:t>Modifiez le style du titre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8FC795-68E2-42BE-866C-B23DFDC6F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GB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2F53D9A-9DE8-454B-A23C-53E69DC7E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7572" y="6356350"/>
            <a:ext cx="611480" cy="365125"/>
          </a:xfrm>
        </p:spPr>
        <p:txBody>
          <a:bodyPr/>
          <a:lstStyle>
            <a:lvl1pPr>
              <a:defRPr/>
            </a:lvl1pPr>
          </a:lstStyle>
          <a:p>
            <a:fld id="{AD676D79-DB49-4305-8E2E-7D0B9A1D96D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5323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heme" Target="../theme/theme2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9.jpg"/><Relationship Id="rId9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magine 4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260648"/>
            <a:ext cx="12192000" cy="6858000"/>
          </a:xfrm>
          <a:prstGeom prst="rect">
            <a:avLst/>
          </a:prstGeom>
        </p:spPr>
      </p:pic>
      <p:pic>
        <p:nvPicPr>
          <p:cNvPr id="5" name="Immagine 2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838200" y="762000"/>
            <a:ext cx="2743200" cy="1303747"/>
          </a:xfrm>
          <a:prstGeom prst="rect">
            <a:avLst/>
          </a:prstGeom>
        </p:spPr>
      </p:pic>
      <p:pic>
        <p:nvPicPr>
          <p:cNvPr id="6" name="Image 33"/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/>
        </p:blipFill>
        <p:spPr bwMode="auto">
          <a:xfrm>
            <a:off x="8400256" y="836712"/>
            <a:ext cx="3440100" cy="1212520"/>
          </a:xfrm>
          <a:prstGeom prst="rect">
            <a:avLst/>
          </a:prstGeom>
        </p:spPr>
      </p:pic>
      <p:pic>
        <p:nvPicPr>
          <p:cNvPr id="7" name="Picture 15"/>
          <p:cNvPicPr>
            <a:picLocks noChangeAspect="1"/>
          </p:cNvPicPr>
          <p:nvPr userDrawn="1"/>
        </p:nvPicPr>
        <p:blipFill>
          <a:blip r:embed="rId6">
            <a:alphaModFix amt="21000"/>
          </a:blip>
          <a:srcRect l="-1" t="50382" r="727" b="28552"/>
          <a:stretch/>
        </p:blipFill>
        <p:spPr bwMode="auto">
          <a:xfrm>
            <a:off x="0" y="260648"/>
            <a:ext cx="12240000" cy="2268000"/>
          </a:xfrm>
          <a:prstGeom prst="rect">
            <a:avLst/>
          </a:prstGeom>
        </p:spPr>
      </p:pic>
      <p:pic>
        <p:nvPicPr>
          <p:cNvPr id="8" name="Picture 15"/>
          <p:cNvPicPr>
            <a:picLocks noChangeAspect="1"/>
          </p:cNvPicPr>
          <p:nvPr userDrawn="1"/>
        </p:nvPicPr>
        <p:blipFill>
          <a:blip r:embed="rId6">
            <a:alphaModFix amt="21000"/>
          </a:blip>
          <a:srcRect l="-1" t="55391" r="1311" b="37252"/>
          <a:stretch/>
        </p:blipFill>
        <p:spPr bwMode="auto">
          <a:xfrm>
            <a:off x="0" y="6309408"/>
            <a:ext cx="12167999" cy="792000"/>
          </a:xfrm>
          <a:prstGeom prst="rect">
            <a:avLst/>
          </a:prstGeom>
        </p:spPr>
      </p:pic>
      <p:sp>
        <p:nvSpPr>
          <p:cNvPr id="9" name="object 17"/>
          <p:cNvSpPr>
            <a:spLocks/>
          </p:cNvSpPr>
          <p:nvPr/>
        </p:nvSpPr>
        <p:spPr bwMode="auto">
          <a:xfrm>
            <a:off x="1271464" y="6461417"/>
            <a:ext cx="9097887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750" spc="5">
                <a:solidFill>
                  <a:srgbClr val="FFFFFF"/>
                </a:solidFill>
                <a:latin typeface="Muli"/>
                <a:cs typeface="Muli"/>
              </a:rPr>
              <a:t>Th</a:t>
            </a:r>
            <a:r>
              <a:rPr lang="en-US" sz="750" spc="5">
                <a:solidFill>
                  <a:srgbClr val="FFFFFF"/>
                </a:solidFill>
                <a:latin typeface="Muli"/>
                <a:cs typeface="Muli"/>
              </a:rPr>
              <a:t>ese</a:t>
            </a:r>
            <a:r>
              <a:rPr sz="750" spc="-1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sz="750" spc="15">
                <a:solidFill>
                  <a:srgbClr val="FFFFFF"/>
                </a:solidFill>
                <a:latin typeface="Muli"/>
                <a:cs typeface="Muli"/>
              </a:rPr>
              <a:t>project</a:t>
            </a:r>
            <a:r>
              <a:rPr lang="en-US" sz="750" spc="15">
                <a:solidFill>
                  <a:srgbClr val="FFFFFF"/>
                </a:solidFill>
                <a:latin typeface="Muli"/>
                <a:cs typeface="Muli"/>
              </a:rPr>
              <a:t>s</a:t>
            </a:r>
            <a:r>
              <a:rPr sz="750" spc="-1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sz="750" spc="15">
                <a:solidFill>
                  <a:srgbClr val="FFFFFF"/>
                </a:solidFill>
                <a:latin typeface="Muli"/>
                <a:cs typeface="Muli"/>
              </a:rPr>
              <a:t>ha</a:t>
            </a:r>
            <a:r>
              <a:rPr lang="en-US" sz="750" spc="15">
                <a:solidFill>
                  <a:srgbClr val="FFFFFF"/>
                </a:solidFill>
                <a:latin typeface="Muli"/>
                <a:cs typeface="Muli"/>
              </a:rPr>
              <a:t>ve</a:t>
            </a:r>
            <a:r>
              <a:rPr sz="750" spc="-1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sz="750" spc="5">
                <a:solidFill>
                  <a:srgbClr val="FFFFFF"/>
                </a:solidFill>
                <a:latin typeface="Muli"/>
                <a:cs typeface="Muli"/>
              </a:rPr>
              <a:t>received</a:t>
            </a:r>
            <a:r>
              <a:rPr sz="750" spc="-1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sz="750" spc="25">
                <a:solidFill>
                  <a:srgbClr val="FFFFFF"/>
                </a:solidFill>
                <a:latin typeface="Muli"/>
                <a:cs typeface="Muli"/>
              </a:rPr>
              <a:t>funding</a:t>
            </a:r>
            <a:r>
              <a:rPr sz="750" spc="-1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sz="750" spc="25">
                <a:solidFill>
                  <a:srgbClr val="FFFFFF"/>
                </a:solidFill>
                <a:latin typeface="Muli"/>
                <a:cs typeface="Muli"/>
              </a:rPr>
              <a:t>from</a:t>
            </a:r>
            <a:r>
              <a:rPr sz="750" spc="-1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sz="750" spc="20">
                <a:solidFill>
                  <a:srgbClr val="FFFFFF"/>
                </a:solidFill>
                <a:latin typeface="Muli"/>
                <a:cs typeface="Muli"/>
              </a:rPr>
              <a:t>the</a:t>
            </a:r>
            <a:r>
              <a:rPr sz="750" spc="-1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sz="750" spc="5">
                <a:solidFill>
                  <a:srgbClr val="FFFFFF"/>
                </a:solidFill>
                <a:latin typeface="Muli"/>
                <a:cs typeface="Muli"/>
              </a:rPr>
              <a:t>European</a:t>
            </a:r>
            <a:r>
              <a:rPr sz="750" spc="-1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sz="750" spc="5">
                <a:solidFill>
                  <a:srgbClr val="FFFFFF"/>
                </a:solidFill>
                <a:latin typeface="Muli"/>
                <a:cs typeface="Muli"/>
              </a:rPr>
              <a:t>Union’s</a:t>
            </a:r>
            <a:r>
              <a:rPr sz="750" spc="-1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sz="750" spc="15">
                <a:solidFill>
                  <a:srgbClr val="FFFFFF"/>
                </a:solidFill>
                <a:latin typeface="Muli"/>
                <a:cs typeface="Muli"/>
              </a:rPr>
              <a:t>Horizon</a:t>
            </a:r>
            <a:r>
              <a:rPr sz="750" spc="-1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sz="750" spc="30">
                <a:solidFill>
                  <a:srgbClr val="FFFFFF"/>
                </a:solidFill>
                <a:latin typeface="Muli"/>
                <a:cs typeface="Muli"/>
              </a:rPr>
              <a:t>2020</a:t>
            </a:r>
            <a:r>
              <a:rPr sz="750" spc="-1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sz="750" spc="5">
                <a:solidFill>
                  <a:srgbClr val="FFFFFF"/>
                </a:solidFill>
                <a:latin typeface="Muli"/>
                <a:cs typeface="Muli"/>
              </a:rPr>
              <a:t>research</a:t>
            </a:r>
            <a:r>
              <a:rPr sz="750" spc="-1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sz="750" spc="25">
                <a:solidFill>
                  <a:srgbClr val="FFFFFF"/>
                </a:solidFill>
                <a:latin typeface="Muli"/>
                <a:cs typeface="Muli"/>
              </a:rPr>
              <a:t>and</a:t>
            </a:r>
            <a:r>
              <a:rPr sz="750" spc="-1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sz="750" spc="20">
                <a:solidFill>
                  <a:srgbClr val="FFFFFF"/>
                </a:solidFill>
                <a:latin typeface="Muli"/>
                <a:cs typeface="Muli"/>
              </a:rPr>
              <a:t>innovation</a:t>
            </a:r>
            <a:r>
              <a:rPr sz="750" spc="-1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sz="750" spc="20">
                <a:solidFill>
                  <a:srgbClr val="FFFFFF"/>
                </a:solidFill>
                <a:latin typeface="Muli"/>
                <a:cs typeface="Muli"/>
              </a:rPr>
              <a:t>programme</a:t>
            </a:r>
            <a:r>
              <a:rPr sz="750" spc="-1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sz="750" spc="15">
                <a:solidFill>
                  <a:srgbClr val="FFFFFF"/>
                </a:solidFill>
                <a:latin typeface="Muli"/>
                <a:cs typeface="Muli"/>
              </a:rPr>
              <a:t>under</a:t>
            </a:r>
            <a:r>
              <a:rPr sz="750" spc="-1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sz="750" spc="30">
                <a:solidFill>
                  <a:srgbClr val="FFFFFF"/>
                </a:solidFill>
                <a:latin typeface="Muli"/>
                <a:cs typeface="Muli"/>
              </a:rPr>
              <a:t>grant</a:t>
            </a:r>
            <a:r>
              <a:rPr sz="750" spc="-10">
                <a:solidFill>
                  <a:srgbClr val="FFFFFF"/>
                </a:solidFill>
                <a:latin typeface="Muli"/>
                <a:cs typeface="Muli"/>
              </a:rPr>
              <a:t> </a:t>
            </a:r>
            <a:r>
              <a:rPr sz="750" spc="15">
                <a:solidFill>
                  <a:srgbClr val="FFFFFF"/>
                </a:solidFill>
                <a:latin typeface="Muli"/>
                <a:cs typeface="Muli"/>
              </a:rPr>
              <a:t>agreement</a:t>
            </a:r>
            <a:r>
              <a:rPr sz="750" spc="-10">
                <a:solidFill>
                  <a:srgbClr val="FFFFFF"/>
                </a:solidFill>
                <a:latin typeface="Muli"/>
                <a:cs typeface="Muli"/>
              </a:rPr>
              <a:t> No. </a:t>
            </a:r>
            <a:r>
              <a:rPr sz="750" spc="30">
                <a:solidFill>
                  <a:srgbClr val="FFFFFF"/>
                </a:solidFill>
                <a:latin typeface="Muli"/>
                <a:cs typeface="Muli"/>
              </a:rPr>
              <a:t>823852</a:t>
            </a:r>
            <a:r>
              <a:rPr lang="en-US" sz="750" spc="30">
                <a:solidFill>
                  <a:srgbClr val="FFFFFF"/>
                </a:solidFill>
                <a:latin typeface="Muli"/>
                <a:cs typeface="Muli"/>
              </a:rPr>
              <a:t> and No. </a:t>
            </a:r>
            <a:r>
              <a:rPr lang="en-GB" sz="800">
                <a:solidFill>
                  <a:schemeClr val="bg1"/>
                </a:solidFill>
              </a:rPr>
              <a:t>857641</a:t>
            </a:r>
            <a:endParaRPr sz="750">
              <a:solidFill>
                <a:schemeClr val="bg1"/>
              </a:solidFill>
              <a:latin typeface="Muli"/>
              <a:cs typeface="Muli"/>
            </a:endParaRPr>
          </a:p>
        </p:txBody>
      </p:sp>
      <p:grpSp>
        <p:nvGrpSpPr>
          <p:cNvPr id="10" name="Gruppo 49"/>
          <p:cNvGrpSpPr/>
          <p:nvPr/>
        </p:nvGrpSpPr>
        <p:grpSpPr bwMode="auto">
          <a:xfrm>
            <a:off x="551384" y="6381328"/>
            <a:ext cx="486409" cy="345440"/>
            <a:chOff x="995362" y="6228256"/>
            <a:chExt cx="486409" cy="345440"/>
          </a:xfrm>
        </p:grpSpPr>
        <p:sp>
          <p:nvSpPr>
            <p:cNvPr id="11" name="object 18"/>
            <p:cNvSpPr/>
            <p:nvPr/>
          </p:nvSpPr>
          <p:spPr bwMode="auto">
            <a:xfrm>
              <a:off x="995362" y="6228256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 extrusionOk="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pPr>
                <a:defRPr/>
              </a:pPr>
              <a:endParaRPr>
                <a:latin typeface="Muli"/>
              </a:endParaRPr>
            </a:p>
          </p:txBody>
        </p:sp>
        <p:sp>
          <p:nvSpPr>
            <p:cNvPr id="12" name="object 19"/>
            <p:cNvSpPr/>
            <p:nvPr/>
          </p:nvSpPr>
          <p:spPr bwMode="auto"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7"/>
              <a:stretch/>
            </a:blipFill>
          </p:spPr>
          <p:txBody>
            <a:bodyPr wrap="square" lIns="0" tIns="0" rIns="0" bIns="0" rtlCol="0"/>
            <a:lstStyle/>
            <a:p>
              <a:pPr>
                <a:defRPr/>
              </a:pPr>
              <a:endParaRPr>
                <a:latin typeface="Muli"/>
              </a:endParaRPr>
            </a:p>
          </p:txBody>
        </p:sp>
        <p:sp>
          <p:nvSpPr>
            <p:cNvPr id="13" name="object 20"/>
            <p:cNvSpPr/>
            <p:nvPr/>
          </p:nvSpPr>
          <p:spPr bwMode="auto"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 extrusionOk="0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 extrusionOk="0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 extrusionOk="0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pPr>
                <a:defRPr/>
              </a:pPr>
              <a:endParaRPr>
                <a:latin typeface="Muli"/>
              </a:endParaRPr>
            </a:p>
          </p:txBody>
        </p:sp>
        <p:sp>
          <p:nvSpPr>
            <p:cNvPr id="14" name="object 21"/>
            <p:cNvSpPr/>
            <p:nvPr/>
          </p:nvSpPr>
          <p:spPr bwMode="auto"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8"/>
              <a:stretch/>
            </a:blipFill>
          </p:spPr>
          <p:txBody>
            <a:bodyPr wrap="square" lIns="0" tIns="0" rIns="0" bIns="0" rtlCol="0"/>
            <a:lstStyle/>
            <a:p>
              <a:pPr>
                <a:defRPr/>
              </a:pPr>
              <a:endParaRPr>
                <a:latin typeface="Muli"/>
              </a:endParaRPr>
            </a:p>
          </p:txBody>
        </p:sp>
        <p:sp>
          <p:nvSpPr>
            <p:cNvPr id="15" name="object 22"/>
            <p:cNvSpPr/>
            <p:nvPr/>
          </p:nvSpPr>
          <p:spPr bwMode="auto"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 extrusionOk="0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 extrusionOk="0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 extrusionOk="0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pPr>
                <a:defRPr/>
              </a:pPr>
              <a:endParaRPr>
                <a:latin typeface="Muli"/>
              </a:endParaRPr>
            </a:p>
          </p:txBody>
        </p:sp>
        <p:sp>
          <p:nvSpPr>
            <p:cNvPr id="16" name="object 23"/>
            <p:cNvSpPr/>
            <p:nvPr/>
          </p:nvSpPr>
          <p:spPr bwMode="auto">
            <a:xfrm>
              <a:off x="1290485" y="6453159"/>
              <a:ext cx="86601" cy="85237"/>
            </a:xfrm>
            <a:prstGeom prst="rect">
              <a:avLst/>
            </a:prstGeom>
            <a:blipFill>
              <a:blip r:embed="rId9"/>
              <a:stretch/>
            </a:blipFill>
          </p:spPr>
          <p:txBody>
            <a:bodyPr wrap="square" lIns="0" tIns="0" rIns="0" bIns="0" rtlCol="0"/>
            <a:lstStyle/>
            <a:p>
              <a:pPr>
                <a:defRPr/>
              </a:pPr>
              <a:endParaRPr>
                <a:latin typeface="Muli"/>
              </a:endParaRPr>
            </a:p>
          </p:txBody>
        </p:sp>
        <p:sp>
          <p:nvSpPr>
            <p:cNvPr id="17" name="object 24"/>
            <p:cNvSpPr/>
            <p:nvPr/>
          </p:nvSpPr>
          <p:spPr bwMode="auto"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 extrusionOk="0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 extrusionOk="0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 extrusionOk="0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pPr>
                <a:defRPr/>
              </a:pPr>
              <a:endParaRPr>
                <a:latin typeface="Muli"/>
              </a:endParaRPr>
            </a:p>
          </p:txBody>
        </p:sp>
        <p:sp>
          <p:nvSpPr>
            <p:cNvPr id="18" name="object 25"/>
            <p:cNvSpPr/>
            <p:nvPr/>
          </p:nvSpPr>
          <p:spPr bwMode="auto"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10"/>
              <a:stretch/>
            </a:blipFill>
          </p:spPr>
          <p:txBody>
            <a:bodyPr wrap="square" lIns="0" tIns="0" rIns="0" bIns="0" rtlCol="0"/>
            <a:lstStyle/>
            <a:p>
              <a:pPr>
                <a:defRPr/>
              </a:pPr>
              <a:endParaRPr>
                <a:latin typeface="Muli"/>
              </a:endParaRPr>
            </a:p>
          </p:txBody>
        </p:sp>
        <p:sp>
          <p:nvSpPr>
            <p:cNvPr id="19" name="object 26"/>
            <p:cNvSpPr/>
            <p:nvPr/>
          </p:nvSpPr>
          <p:spPr bwMode="auto"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 extrusionOk="0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 extrusionOk="0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 extrusionOk="0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pPr>
                <a:defRPr/>
              </a:pPr>
              <a:endParaRPr>
                <a:latin typeface="Mul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87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sldNum="0" hdr="0" dt="0"/>
  <p:txStyles>
    <p:titleStyle>
      <a:lvl1pPr algn="ctr" defTabSz="457200"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>
        <a:spcBef>
          <a:spcPts val="0"/>
        </a:spcBef>
        <a:buFont typeface="Arial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>
        <a:spcBef>
          <a:spcPts val="0"/>
        </a:spcBef>
        <a:buFont typeface="Arial"/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 bwMode="auto">
          <a:xfrm>
            <a:off x="0" y="5778500"/>
            <a:ext cx="12179300" cy="1079500"/>
            <a:chOff x="-25287" y="-2187624"/>
            <a:chExt cx="12179300" cy="1079500"/>
          </a:xfrm>
        </p:grpSpPr>
        <p:pic>
          <p:nvPicPr>
            <p:cNvPr id="5" name="Immagine 6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-25287" y="-2187624"/>
              <a:ext cx="12179300" cy="1079500"/>
            </a:xfrm>
            <a:prstGeom prst="rect">
              <a:avLst/>
            </a:prstGeom>
          </p:spPr>
        </p:pic>
        <p:pic>
          <p:nvPicPr>
            <p:cNvPr id="6" name="Graphique 6"/>
            <p:cNvPicPr>
              <a:picLocks noChangeAspect="1"/>
            </p:cNvPicPr>
            <p:nvPr userDrawn="1"/>
          </p:nvPicPr>
          <p:blipFill>
            <a:blip r:embed="rId5"/>
            <a:srcRect l="1" t="24043" r="-596" b="24122"/>
            <a:stretch/>
          </p:blipFill>
          <p:spPr bwMode="auto">
            <a:xfrm>
              <a:off x="8328248" y="-1980896"/>
              <a:ext cx="1692000" cy="756000"/>
            </a:xfrm>
            <a:prstGeom prst="rect">
              <a:avLst/>
            </a:prstGeom>
          </p:spPr>
        </p:pic>
      </p:grpSp>
      <p:sp>
        <p:nvSpPr>
          <p:cNvPr id="7" name="Segnaposto data 3"/>
          <p:cNvSpPr>
            <a:spLocks noGrp="1"/>
          </p:cNvSpPr>
          <p:nvPr>
            <p:ph type="dt" sz="half" idx="2"/>
          </p:nvPr>
        </p:nvSpPr>
        <p:spPr bwMode="auto">
          <a:xfrm>
            <a:off x="7372672" y="6454891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/>
              </a:defRPr>
            </a:lvl1pPr>
          </a:lstStyle>
          <a:p>
            <a:pPr>
              <a:defRPr/>
            </a:pPr>
            <a:r>
              <a:rPr lang="de-DE"/>
              <a:t>PSI soundso</a:t>
            </a:r>
            <a:endParaRPr lang="it-IT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 bwMode="auto">
          <a:xfrm>
            <a:off x="9347200" y="649287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uli Regular"/>
                <a:cs typeface="Muli Regular"/>
              </a:defRPr>
            </a:lvl1pPr>
          </a:lstStyle>
          <a:p>
            <a:pPr>
              <a:defRPr/>
            </a:pPr>
            <a:fld id="{CAC6784C-9DAB-514C-B4CE-D33C947A8EB6}" type="slidenum">
              <a:rPr lang="en-US"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381000"/>
            <a:ext cx="109728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3716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Click to edit Master text styles</a:t>
            </a:r>
          </a:p>
          <a:p>
            <a:pPr lvl="1">
              <a:defRPr/>
            </a:pPr>
            <a:r>
              <a:rPr lang="it-IT"/>
              <a:t>Second level</a:t>
            </a:r>
          </a:p>
          <a:p>
            <a:pPr lvl="2">
              <a:defRPr/>
            </a:pPr>
            <a:r>
              <a:rPr lang="it-IT"/>
              <a:t>Third level</a:t>
            </a:r>
          </a:p>
          <a:p>
            <a:pPr lvl="3">
              <a:defRPr/>
            </a:pPr>
            <a:r>
              <a:rPr lang="it-IT"/>
              <a:t>Fourth level</a:t>
            </a:r>
          </a:p>
          <a:p>
            <a:pPr lvl="4">
              <a:defRPr/>
            </a:pPr>
            <a:r>
              <a:rPr lang="it-IT"/>
              <a:t>Fifth level</a:t>
            </a:r>
            <a:endParaRPr lang="en-US"/>
          </a:p>
        </p:txBody>
      </p:sp>
      <p:sp>
        <p:nvSpPr>
          <p:cNvPr id="11" name="object 17"/>
          <p:cNvSpPr>
            <a:spLocks/>
          </p:cNvSpPr>
          <p:nvPr/>
        </p:nvSpPr>
        <p:spPr bwMode="auto">
          <a:xfrm>
            <a:off x="479376" y="6453336"/>
            <a:ext cx="9097887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defRPr/>
            </a:pPr>
            <a:r>
              <a:rPr sz="750" spc="5">
                <a:solidFill>
                  <a:schemeClr val="tx1"/>
                </a:solidFill>
                <a:latin typeface="Muli"/>
                <a:cs typeface="Muli"/>
              </a:rPr>
              <a:t>Th</a:t>
            </a:r>
            <a:r>
              <a:rPr lang="en-US" sz="750" spc="5">
                <a:solidFill>
                  <a:schemeClr val="tx1"/>
                </a:solidFill>
                <a:latin typeface="Muli"/>
                <a:cs typeface="Muli"/>
              </a:rPr>
              <a:t>ese</a:t>
            </a:r>
            <a:r>
              <a:rPr sz="750" spc="-10">
                <a:solidFill>
                  <a:schemeClr val="tx1"/>
                </a:solidFill>
                <a:latin typeface="Muli"/>
                <a:cs typeface="Muli"/>
              </a:rPr>
              <a:t> </a:t>
            </a:r>
            <a:r>
              <a:rPr sz="750" spc="15">
                <a:solidFill>
                  <a:schemeClr val="tx1"/>
                </a:solidFill>
                <a:latin typeface="Muli"/>
                <a:cs typeface="Muli"/>
              </a:rPr>
              <a:t>project</a:t>
            </a:r>
            <a:r>
              <a:rPr lang="en-US" sz="750" spc="15">
                <a:solidFill>
                  <a:schemeClr val="tx1"/>
                </a:solidFill>
                <a:latin typeface="Muli"/>
                <a:cs typeface="Muli"/>
              </a:rPr>
              <a:t>s</a:t>
            </a:r>
            <a:r>
              <a:rPr sz="750" spc="-10">
                <a:solidFill>
                  <a:schemeClr val="tx1"/>
                </a:solidFill>
                <a:latin typeface="Muli"/>
                <a:cs typeface="Muli"/>
              </a:rPr>
              <a:t> </a:t>
            </a:r>
            <a:r>
              <a:rPr sz="750" spc="15">
                <a:solidFill>
                  <a:schemeClr val="tx1"/>
                </a:solidFill>
                <a:latin typeface="Muli"/>
                <a:cs typeface="Muli"/>
              </a:rPr>
              <a:t>ha</a:t>
            </a:r>
            <a:r>
              <a:rPr lang="en-US" sz="750" spc="15">
                <a:solidFill>
                  <a:schemeClr val="tx1"/>
                </a:solidFill>
                <a:latin typeface="Muli"/>
                <a:cs typeface="Muli"/>
              </a:rPr>
              <a:t>ve</a:t>
            </a:r>
            <a:r>
              <a:rPr sz="750" spc="-10">
                <a:solidFill>
                  <a:schemeClr val="tx1"/>
                </a:solidFill>
                <a:latin typeface="Muli"/>
                <a:cs typeface="Muli"/>
              </a:rPr>
              <a:t> </a:t>
            </a:r>
            <a:r>
              <a:rPr sz="750" spc="5">
                <a:solidFill>
                  <a:schemeClr val="tx1"/>
                </a:solidFill>
                <a:latin typeface="Muli"/>
                <a:cs typeface="Muli"/>
              </a:rPr>
              <a:t>received</a:t>
            </a:r>
            <a:r>
              <a:rPr sz="750" spc="-10">
                <a:solidFill>
                  <a:schemeClr val="tx1"/>
                </a:solidFill>
                <a:latin typeface="Muli"/>
                <a:cs typeface="Muli"/>
              </a:rPr>
              <a:t> </a:t>
            </a:r>
            <a:r>
              <a:rPr sz="750" spc="25">
                <a:solidFill>
                  <a:schemeClr val="tx1"/>
                </a:solidFill>
                <a:latin typeface="Muli"/>
                <a:cs typeface="Muli"/>
              </a:rPr>
              <a:t>funding</a:t>
            </a:r>
            <a:r>
              <a:rPr sz="750" spc="-10">
                <a:solidFill>
                  <a:schemeClr val="tx1"/>
                </a:solidFill>
                <a:latin typeface="Muli"/>
                <a:cs typeface="Muli"/>
              </a:rPr>
              <a:t> </a:t>
            </a:r>
            <a:r>
              <a:rPr sz="750" spc="25">
                <a:solidFill>
                  <a:schemeClr val="tx1"/>
                </a:solidFill>
                <a:latin typeface="Muli"/>
                <a:cs typeface="Muli"/>
              </a:rPr>
              <a:t>from</a:t>
            </a:r>
            <a:r>
              <a:rPr sz="750" spc="-10">
                <a:solidFill>
                  <a:schemeClr val="tx1"/>
                </a:solidFill>
                <a:latin typeface="Muli"/>
                <a:cs typeface="Muli"/>
              </a:rPr>
              <a:t> </a:t>
            </a:r>
            <a:r>
              <a:rPr sz="750" spc="20">
                <a:solidFill>
                  <a:schemeClr val="tx1"/>
                </a:solidFill>
                <a:latin typeface="Muli"/>
                <a:cs typeface="Muli"/>
              </a:rPr>
              <a:t>the</a:t>
            </a:r>
            <a:r>
              <a:rPr sz="750" spc="-10">
                <a:solidFill>
                  <a:schemeClr val="tx1"/>
                </a:solidFill>
                <a:latin typeface="Muli"/>
                <a:cs typeface="Muli"/>
              </a:rPr>
              <a:t> </a:t>
            </a:r>
            <a:r>
              <a:rPr sz="750" spc="5">
                <a:solidFill>
                  <a:schemeClr val="tx1"/>
                </a:solidFill>
                <a:latin typeface="Muli"/>
                <a:cs typeface="Muli"/>
              </a:rPr>
              <a:t>European</a:t>
            </a:r>
            <a:r>
              <a:rPr sz="750" spc="-10">
                <a:solidFill>
                  <a:schemeClr val="tx1"/>
                </a:solidFill>
                <a:latin typeface="Muli"/>
                <a:cs typeface="Muli"/>
              </a:rPr>
              <a:t> </a:t>
            </a:r>
            <a:r>
              <a:rPr sz="750" spc="5">
                <a:solidFill>
                  <a:schemeClr val="tx1"/>
                </a:solidFill>
                <a:latin typeface="Muli"/>
                <a:cs typeface="Muli"/>
              </a:rPr>
              <a:t>Union’s</a:t>
            </a:r>
            <a:r>
              <a:rPr sz="750" spc="-10">
                <a:solidFill>
                  <a:schemeClr val="tx1"/>
                </a:solidFill>
                <a:latin typeface="Muli"/>
                <a:cs typeface="Muli"/>
              </a:rPr>
              <a:t> </a:t>
            </a:r>
            <a:r>
              <a:rPr sz="750" spc="15">
                <a:solidFill>
                  <a:schemeClr val="tx1"/>
                </a:solidFill>
                <a:latin typeface="Muli"/>
                <a:cs typeface="Muli"/>
              </a:rPr>
              <a:t>Horizon</a:t>
            </a:r>
            <a:r>
              <a:rPr sz="750" spc="-10">
                <a:solidFill>
                  <a:schemeClr val="tx1"/>
                </a:solidFill>
                <a:latin typeface="Muli"/>
                <a:cs typeface="Muli"/>
              </a:rPr>
              <a:t> </a:t>
            </a:r>
            <a:r>
              <a:rPr sz="750" spc="30">
                <a:solidFill>
                  <a:schemeClr val="tx1"/>
                </a:solidFill>
                <a:latin typeface="Muli"/>
                <a:cs typeface="Muli"/>
              </a:rPr>
              <a:t>2020</a:t>
            </a:r>
            <a:r>
              <a:rPr sz="750" spc="-10">
                <a:solidFill>
                  <a:schemeClr val="tx1"/>
                </a:solidFill>
                <a:latin typeface="Muli"/>
                <a:cs typeface="Muli"/>
              </a:rPr>
              <a:t> </a:t>
            </a:r>
            <a:r>
              <a:rPr sz="750" spc="5">
                <a:solidFill>
                  <a:schemeClr val="tx1"/>
                </a:solidFill>
                <a:latin typeface="Muli"/>
                <a:cs typeface="Muli"/>
              </a:rPr>
              <a:t>research</a:t>
            </a:r>
            <a:r>
              <a:rPr sz="750" spc="-10">
                <a:solidFill>
                  <a:schemeClr val="tx1"/>
                </a:solidFill>
                <a:latin typeface="Muli"/>
                <a:cs typeface="Muli"/>
              </a:rPr>
              <a:t> </a:t>
            </a:r>
            <a:r>
              <a:rPr sz="750" spc="25">
                <a:solidFill>
                  <a:schemeClr val="tx1"/>
                </a:solidFill>
                <a:latin typeface="Muli"/>
                <a:cs typeface="Muli"/>
              </a:rPr>
              <a:t>and</a:t>
            </a:r>
            <a:r>
              <a:rPr sz="750" spc="-10">
                <a:solidFill>
                  <a:schemeClr val="tx1"/>
                </a:solidFill>
                <a:latin typeface="Muli"/>
                <a:cs typeface="Muli"/>
              </a:rPr>
              <a:t> </a:t>
            </a:r>
            <a:r>
              <a:rPr sz="750" spc="20">
                <a:solidFill>
                  <a:schemeClr val="tx1"/>
                </a:solidFill>
                <a:latin typeface="Muli"/>
                <a:cs typeface="Muli"/>
              </a:rPr>
              <a:t>innovation</a:t>
            </a:r>
            <a:r>
              <a:rPr sz="750" spc="-10">
                <a:solidFill>
                  <a:schemeClr val="tx1"/>
                </a:solidFill>
                <a:latin typeface="Muli"/>
                <a:cs typeface="Muli"/>
              </a:rPr>
              <a:t> </a:t>
            </a:r>
            <a:r>
              <a:rPr sz="750" spc="20">
                <a:solidFill>
                  <a:schemeClr val="tx1"/>
                </a:solidFill>
                <a:latin typeface="Muli"/>
                <a:cs typeface="Muli"/>
              </a:rPr>
              <a:t>programme</a:t>
            </a:r>
            <a:r>
              <a:rPr sz="750" spc="-10">
                <a:solidFill>
                  <a:schemeClr val="tx1"/>
                </a:solidFill>
                <a:latin typeface="Muli"/>
                <a:cs typeface="Muli"/>
              </a:rPr>
              <a:t> </a:t>
            </a:r>
            <a:r>
              <a:rPr sz="750" spc="15">
                <a:solidFill>
                  <a:schemeClr val="tx1"/>
                </a:solidFill>
                <a:latin typeface="Muli"/>
                <a:cs typeface="Muli"/>
              </a:rPr>
              <a:t>under</a:t>
            </a:r>
            <a:r>
              <a:rPr sz="750" spc="-10">
                <a:solidFill>
                  <a:schemeClr val="tx1"/>
                </a:solidFill>
                <a:latin typeface="Muli"/>
                <a:cs typeface="Muli"/>
              </a:rPr>
              <a:t> </a:t>
            </a:r>
            <a:r>
              <a:rPr sz="750" spc="30">
                <a:solidFill>
                  <a:schemeClr val="tx1"/>
                </a:solidFill>
                <a:latin typeface="Muli"/>
                <a:cs typeface="Muli"/>
              </a:rPr>
              <a:t>grant</a:t>
            </a:r>
            <a:r>
              <a:rPr sz="750" spc="-10">
                <a:solidFill>
                  <a:schemeClr val="tx1"/>
                </a:solidFill>
                <a:latin typeface="Muli"/>
                <a:cs typeface="Muli"/>
              </a:rPr>
              <a:t> </a:t>
            </a:r>
            <a:r>
              <a:rPr sz="750" spc="15">
                <a:solidFill>
                  <a:schemeClr val="tx1"/>
                </a:solidFill>
                <a:latin typeface="Muli"/>
                <a:cs typeface="Muli"/>
              </a:rPr>
              <a:t>agreement</a:t>
            </a:r>
            <a:r>
              <a:rPr sz="750" spc="-10">
                <a:solidFill>
                  <a:schemeClr val="tx1"/>
                </a:solidFill>
                <a:latin typeface="Muli"/>
                <a:cs typeface="Muli"/>
              </a:rPr>
              <a:t> No. </a:t>
            </a:r>
            <a:r>
              <a:rPr sz="750" spc="30">
                <a:solidFill>
                  <a:schemeClr val="tx1"/>
                </a:solidFill>
                <a:latin typeface="Muli"/>
                <a:cs typeface="Muli"/>
              </a:rPr>
              <a:t>823852</a:t>
            </a:r>
            <a:r>
              <a:rPr lang="en-US" sz="750" spc="30">
                <a:solidFill>
                  <a:schemeClr val="tx1"/>
                </a:solidFill>
                <a:latin typeface="Muli"/>
                <a:cs typeface="Muli"/>
              </a:rPr>
              <a:t> and No. </a:t>
            </a:r>
            <a:r>
              <a:rPr lang="en-GB" sz="800">
                <a:solidFill>
                  <a:schemeClr val="tx1"/>
                </a:solidFill>
              </a:rPr>
              <a:t>857641</a:t>
            </a:r>
            <a:endParaRPr sz="750">
              <a:solidFill>
                <a:schemeClr val="tx1"/>
              </a:solidFill>
              <a:latin typeface="Muli"/>
              <a:cs typeface="Muli"/>
            </a:endParaRPr>
          </a:p>
        </p:txBody>
      </p:sp>
      <p:grpSp>
        <p:nvGrpSpPr>
          <p:cNvPr id="12" name="Gruppo 49"/>
          <p:cNvGrpSpPr/>
          <p:nvPr/>
        </p:nvGrpSpPr>
        <p:grpSpPr bwMode="auto">
          <a:xfrm>
            <a:off x="479376" y="6021288"/>
            <a:ext cx="486409" cy="345440"/>
            <a:chOff x="995362" y="6228256"/>
            <a:chExt cx="486409" cy="345440"/>
          </a:xfrm>
        </p:grpSpPr>
        <p:sp>
          <p:nvSpPr>
            <p:cNvPr id="13" name="object 18"/>
            <p:cNvSpPr/>
            <p:nvPr/>
          </p:nvSpPr>
          <p:spPr bwMode="auto">
            <a:xfrm>
              <a:off x="995362" y="6228256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 extrusionOk="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pPr>
                <a:defRPr/>
              </a:pPr>
              <a:endParaRPr>
                <a:latin typeface="Muli"/>
              </a:endParaRPr>
            </a:p>
          </p:txBody>
        </p:sp>
        <p:sp>
          <p:nvSpPr>
            <p:cNvPr id="14" name="object 19"/>
            <p:cNvSpPr/>
            <p:nvPr/>
          </p:nvSpPr>
          <p:spPr bwMode="auto"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6"/>
              <a:stretch/>
            </a:blipFill>
          </p:spPr>
          <p:txBody>
            <a:bodyPr wrap="square" lIns="0" tIns="0" rIns="0" bIns="0" rtlCol="0"/>
            <a:lstStyle/>
            <a:p>
              <a:pPr>
                <a:defRPr/>
              </a:pPr>
              <a:endParaRPr>
                <a:latin typeface="Muli"/>
              </a:endParaRPr>
            </a:p>
          </p:txBody>
        </p:sp>
        <p:sp>
          <p:nvSpPr>
            <p:cNvPr id="15" name="object 20"/>
            <p:cNvSpPr/>
            <p:nvPr/>
          </p:nvSpPr>
          <p:spPr bwMode="auto"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 extrusionOk="0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 extrusionOk="0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 extrusionOk="0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pPr>
                <a:defRPr/>
              </a:pPr>
              <a:endParaRPr>
                <a:latin typeface="Muli"/>
              </a:endParaRPr>
            </a:p>
          </p:txBody>
        </p:sp>
        <p:sp>
          <p:nvSpPr>
            <p:cNvPr id="16" name="object 21"/>
            <p:cNvSpPr/>
            <p:nvPr/>
          </p:nvSpPr>
          <p:spPr bwMode="auto"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7"/>
              <a:stretch/>
            </a:blipFill>
          </p:spPr>
          <p:txBody>
            <a:bodyPr wrap="square" lIns="0" tIns="0" rIns="0" bIns="0" rtlCol="0"/>
            <a:lstStyle/>
            <a:p>
              <a:pPr>
                <a:defRPr/>
              </a:pPr>
              <a:endParaRPr>
                <a:latin typeface="Muli"/>
              </a:endParaRPr>
            </a:p>
          </p:txBody>
        </p:sp>
        <p:sp>
          <p:nvSpPr>
            <p:cNvPr id="17" name="object 22"/>
            <p:cNvSpPr/>
            <p:nvPr/>
          </p:nvSpPr>
          <p:spPr bwMode="auto"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 extrusionOk="0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 extrusionOk="0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 extrusionOk="0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pPr>
                <a:defRPr/>
              </a:pPr>
              <a:endParaRPr>
                <a:latin typeface="Muli"/>
              </a:endParaRPr>
            </a:p>
          </p:txBody>
        </p:sp>
        <p:sp>
          <p:nvSpPr>
            <p:cNvPr id="18" name="object 23"/>
            <p:cNvSpPr/>
            <p:nvPr/>
          </p:nvSpPr>
          <p:spPr bwMode="auto">
            <a:xfrm>
              <a:off x="1290485" y="6453159"/>
              <a:ext cx="86601" cy="85237"/>
            </a:xfrm>
            <a:prstGeom prst="rect">
              <a:avLst/>
            </a:prstGeom>
            <a:blipFill>
              <a:blip r:embed="rId8"/>
              <a:stretch/>
            </a:blipFill>
          </p:spPr>
          <p:txBody>
            <a:bodyPr wrap="square" lIns="0" tIns="0" rIns="0" bIns="0" rtlCol="0"/>
            <a:lstStyle/>
            <a:p>
              <a:pPr>
                <a:defRPr/>
              </a:pPr>
              <a:endParaRPr>
                <a:latin typeface="Muli"/>
              </a:endParaRPr>
            </a:p>
          </p:txBody>
        </p:sp>
        <p:sp>
          <p:nvSpPr>
            <p:cNvPr id="19" name="object 24"/>
            <p:cNvSpPr/>
            <p:nvPr/>
          </p:nvSpPr>
          <p:spPr bwMode="auto"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 extrusionOk="0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 extrusionOk="0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 extrusionOk="0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pPr>
                <a:defRPr/>
              </a:pPr>
              <a:endParaRPr>
                <a:latin typeface="Muli"/>
              </a:endParaRPr>
            </a:p>
          </p:txBody>
        </p:sp>
        <p:sp>
          <p:nvSpPr>
            <p:cNvPr id="20" name="object 25"/>
            <p:cNvSpPr/>
            <p:nvPr/>
          </p:nvSpPr>
          <p:spPr bwMode="auto"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9"/>
              <a:stretch/>
            </a:blipFill>
          </p:spPr>
          <p:txBody>
            <a:bodyPr wrap="square" lIns="0" tIns="0" rIns="0" bIns="0" rtlCol="0"/>
            <a:lstStyle/>
            <a:p>
              <a:pPr>
                <a:defRPr/>
              </a:pPr>
              <a:endParaRPr>
                <a:latin typeface="Muli"/>
              </a:endParaRPr>
            </a:p>
          </p:txBody>
        </p:sp>
        <p:sp>
          <p:nvSpPr>
            <p:cNvPr id="21" name="object 26"/>
            <p:cNvSpPr/>
            <p:nvPr/>
          </p:nvSpPr>
          <p:spPr bwMode="auto"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 extrusionOk="0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 extrusionOk="0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 extrusionOk="0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pPr>
                <a:defRPr/>
              </a:pPr>
              <a:endParaRPr>
                <a:latin typeface="Mul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7141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</p:sldLayoutIdLst>
  <p:hf sldNum="0" hdr="0" dt="0"/>
  <p:txStyles>
    <p:titleStyle>
      <a:lvl1pPr algn="l" defTabSz="457200">
        <a:spcBef>
          <a:spcPts val="0"/>
        </a:spcBef>
        <a:buNone/>
        <a:defRPr sz="3200">
          <a:solidFill>
            <a:srgbClr val="434342"/>
          </a:solidFill>
          <a:latin typeface="Muli Black"/>
          <a:ea typeface="+mj-ea"/>
          <a:cs typeface="Muli Black"/>
        </a:defRPr>
      </a:lvl1pPr>
    </p:titleStyle>
    <p:bodyStyle>
      <a:lvl1pPr marL="342900" indent="-342900" algn="l" defTabSz="457200">
        <a:spcBef>
          <a:spcPts val="0"/>
        </a:spcBef>
        <a:buFont typeface="Arial"/>
        <a:buChar char="•"/>
        <a:defRPr sz="3200" b="0">
          <a:solidFill>
            <a:srgbClr val="434342"/>
          </a:solidFill>
          <a:latin typeface="Muli Bold"/>
          <a:ea typeface="+mn-ea"/>
          <a:cs typeface="Muli Bold"/>
        </a:defRPr>
      </a:lvl1pPr>
      <a:lvl2pPr marL="742950" indent="-285750" algn="l" defTabSz="457200">
        <a:spcBef>
          <a:spcPts val="0"/>
        </a:spcBef>
        <a:buFont typeface="Arial"/>
        <a:buChar char="–"/>
        <a:defRPr sz="2800">
          <a:solidFill>
            <a:srgbClr val="434342"/>
          </a:solidFill>
          <a:latin typeface="Muli Regular"/>
          <a:ea typeface="+mn-ea"/>
          <a:cs typeface="Muli Regular"/>
        </a:defRPr>
      </a:lvl2pPr>
      <a:lvl3pPr marL="1143000" indent="-228600" algn="l" defTabSz="457200">
        <a:spcBef>
          <a:spcPts val="0"/>
        </a:spcBef>
        <a:buFont typeface="Arial"/>
        <a:buChar char="•"/>
        <a:defRPr sz="2400">
          <a:solidFill>
            <a:srgbClr val="434342"/>
          </a:solidFill>
          <a:latin typeface="Muli Regular"/>
          <a:ea typeface="+mn-ea"/>
          <a:cs typeface="Muli Regular"/>
        </a:defRPr>
      </a:lvl3pPr>
      <a:lvl4pPr marL="1600200" indent="-228600" algn="l" defTabSz="457200">
        <a:spcBef>
          <a:spcPts val="0"/>
        </a:spcBef>
        <a:buFont typeface="Arial"/>
        <a:buChar char="–"/>
        <a:defRPr sz="2000">
          <a:solidFill>
            <a:srgbClr val="434342"/>
          </a:solidFill>
          <a:latin typeface="Muli Regular"/>
          <a:ea typeface="+mn-ea"/>
          <a:cs typeface="Muli Regular"/>
        </a:defRPr>
      </a:lvl4pPr>
      <a:lvl5pPr marL="2057400" indent="-228600" algn="l" defTabSz="457200">
        <a:spcBef>
          <a:spcPts val="0"/>
        </a:spcBef>
        <a:buFont typeface="Arial"/>
        <a:buChar char="»"/>
        <a:defRPr sz="2000">
          <a:solidFill>
            <a:srgbClr val="434342"/>
          </a:solidFill>
          <a:latin typeface="Muli Regular"/>
          <a:ea typeface="+mn-ea"/>
          <a:cs typeface="Muli Regular"/>
        </a:defRPr>
      </a:lvl5pPr>
      <a:lvl6pPr marL="2514600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5281/zenodo.3734896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i.org/10.5281/zenodo.3828635" TargetMode="External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hyperlink" Target="https://doi.org/10.5281/zenodo.3734896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andy.gotz@esrf.fr" TargetMode="External"/><Relationship Id="rId2" Type="http://schemas.openxmlformats.org/officeDocument/2006/relationships/hyperlink" Target="mailto:Brian.Matthews@stfc.ac.uk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anosc.eu/" TargetMode="External"/><Relationship Id="rId4" Type="http://schemas.openxmlformats.org/officeDocument/2006/relationships/hyperlink" Target="https://expands.eu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248" y="-57509"/>
            <a:ext cx="5470118" cy="383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9649" y="1710397"/>
            <a:ext cx="6606800" cy="533400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lang="en-GB" sz="2800" b="1" dirty="0" err="1" smtClean="0"/>
              <a:t>ExPaNDS</a:t>
            </a:r>
            <a:r>
              <a:rPr lang="en-GB" sz="2800" b="1" dirty="0" smtClean="0"/>
              <a:t> WP2: Enabling FAIR data</a:t>
            </a:r>
            <a:br>
              <a:rPr lang="en-GB" sz="2800" b="1" dirty="0" smtClean="0"/>
            </a:br>
            <a:r>
              <a:rPr lang="en-GB" sz="2800" b="1" dirty="0" err="1" smtClean="0"/>
              <a:t>PaNOSC</a:t>
            </a:r>
            <a:r>
              <a:rPr lang="en-GB" sz="2800" b="1" dirty="0" smtClean="0"/>
              <a:t> WP2: </a:t>
            </a:r>
            <a:r>
              <a:rPr lang="en-GB" sz="2800" b="1" dirty="0"/>
              <a:t>Data Policy and Stewardship </a:t>
            </a:r>
            <a:r>
              <a:rPr lang="en-GB" sz="2800" dirty="0" smtClean="0"/>
              <a:t/>
            </a:r>
            <a:br>
              <a:rPr lang="en-GB" sz="2800" dirty="0" smtClean="0"/>
            </a:br>
            <a:r>
              <a:rPr lang="en-GB" sz="3200" dirty="0"/>
              <a:t>	</a:t>
            </a:r>
            <a:r>
              <a:rPr lang="en-GB" sz="3200" dirty="0" smtClean="0"/>
              <a:t/>
            </a:r>
            <a:br>
              <a:rPr lang="en-GB" sz="3200" dirty="0" smtClean="0"/>
            </a:br>
            <a:r>
              <a:rPr lang="en-GB" sz="1200" dirty="0" smtClean="0"/>
              <a:t/>
            </a:r>
            <a:br>
              <a:rPr lang="en-GB" sz="1200" dirty="0" smtClean="0"/>
            </a:br>
            <a:endParaRPr lang="en-GB" sz="32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728234" y="2243797"/>
            <a:ext cx="6228131" cy="398819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GB" dirty="0" smtClean="0"/>
              <a:t>Review and recommend the policies, practises, standards and tools which would develop best practise for FAIR data generation and use in the National Photon and Neutron RIs.</a:t>
            </a:r>
          </a:p>
          <a:p>
            <a:pPr lvl="1">
              <a:lnSpc>
                <a:spcPct val="120000"/>
              </a:lnSpc>
            </a:pPr>
            <a:endParaRPr lang="en-GB" dirty="0" smtClean="0"/>
          </a:p>
          <a:p>
            <a:pPr lvl="1">
              <a:lnSpc>
                <a:spcPct val="120000"/>
              </a:lnSpc>
            </a:pPr>
            <a:r>
              <a:rPr lang="en-GB" dirty="0" smtClean="0"/>
              <a:t>In the policies of the RIs</a:t>
            </a:r>
          </a:p>
          <a:p>
            <a:pPr lvl="1">
              <a:lnSpc>
                <a:spcPct val="120000"/>
              </a:lnSpc>
            </a:pPr>
            <a:r>
              <a:rPr lang="en-GB" dirty="0" smtClean="0"/>
              <a:t>In the data-generation, collection and analysis process</a:t>
            </a:r>
          </a:p>
          <a:p>
            <a:pPr lvl="1">
              <a:lnSpc>
                <a:spcPct val="120000"/>
              </a:lnSpc>
            </a:pPr>
            <a:r>
              <a:rPr lang="en-GB" dirty="0" smtClean="0"/>
              <a:t>In Data Management Planning</a:t>
            </a:r>
          </a:p>
          <a:p>
            <a:pPr lvl="1">
              <a:lnSpc>
                <a:spcPct val="120000"/>
              </a:lnSpc>
            </a:pPr>
            <a:endParaRPr lang="en-GB" dirty="0" smtClean="0"/>
          </a:p>
          <a:p>
            <a:pPr>
              <a:lnSpc>
                <a:spcPct val="120000"/>
              </a:lnSpc>
            </a:pPr>
            <a:r>
              <a:rPr lang="en-GB" dirty="0" smtClean="0"/>
              <a:t>Raising awareness and competence in FAIR data of our scientific communities.</a:t>
            </a:r>
          </a:p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GB" sz="3300" b="1" dirty="0">
                <a:solidFill>
                  <a:schemeClr val="accent1"/>
                </a:solidFill>
              </a:rPr>
              <a:t>T</a:t>
            </a:r>
            <a:r>
              <a:rPr lang="en-GB" sz="3300" b="1" dirty="0" smtClean="0">
                <a:solidFill>
                  <a:schemeClr val="accent1"/>
                </a:solidFill>
              </a:rPr>
              <a:t>o guide services to support </a:t>
            </a:r>
            <a:r>
              <a:rPr lang="en-GB" sz="3300" b="1" dirty="0" err="1" smtClean="0">
                <a:solidFill>
                  <a:schemeClr val="accent1"/>
                </a:solidFill>
              </a:rPr>
              <a:t>FAIRness</a:t>
            </a:r>
            <a:endParaRPr lang="en-GB" sz="3300" b="1" dirty="0" smtClean="0">
              <a:solidFill>
                <a:schemeClr val="accent1"/>
              </a:solidFill>
            </a:endParaRPr>
          </a:p>
        </p:txBody>
      </p:sp>
      <p:pic>
        <p:nvPicPr>
          <p:cNvPr id="7" name="Picture 4" descr="https://raw.githubusercontent.com/panosc-eu/panosc/master/Logos%20and%20Templates/Logos/PaNOSC/PaNOSClogo_print_CMYK.jpg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76"/>
          <a:stretch/>
        </p:blipFill>
        <p:spPr bwMode="auto">
          <a:xfrm>
            <a:off x="449951" y="4409628"/>
            <a:ext cx="4999698" cy="197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99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PaNOSC</a:t>
            </a:r>
            <a:r>
              <a:rPr lang="en-US" dirty="0" smtClean="0"/>
              <a:t> WP2 – Data Management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42303"/>
            <a:ext cx="10972800" cy="4155260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smtClean="0"/>
              <a:t>Data Management Plans </a:t>
            </a:r>
            <a:r>
              <a:rPr lang="en-US" dirty="0" smtClean="0"/>
              <a:t>are in the process of gathering needs of each site; closely working with </a:t>
            </a:r>
            <a:r>
              <a:rPr lang="en-US" b="1" dirty="0" err="1" smtClean="0"/>
              <a:t>ExPaNDS</a:t>
            </a:r>
            <a:r>
              <a:rPr lang="en-US" dirty="0" smtClean="0"/>
              <a:t> on implementation</a:t>
            </a:r>
          </a:p>
          <a:p>
            <a:endParaRPr lang="en-US" dirty="0" smtClean="0"/>
          </a:p>
          <a:p>
            <a:r>
              <a:rPr lang="en-US" b="1" dirty="0" smtClean="0"/>
              <a:t>NEXT STEPs</a:t>
            </a:r>
            <a:endParaRPr lang="en-US" b="1" dirty="0"/>
          </a:p>
          <a:p>
            <a:pPr lvl="1"/>
            <a:r>
              <a:rPr lang="en-US" dirty="0" err="1" smtClean="0"/>
              <a:t>Finalise</a:t>
            </a:r>
            <a:r>
              <a:rPr lang="en-US" dirty="0" smtClean="0"/>
              <a:t> requirements for DMPs for all partners (by December 2020)</a:t>
            </a:r>
          </a:p>
          <a:p>
            <a:pPr lvl="1"/>
            <a:r>
              <a:rPr lang="en-US" dirty="0" smtClean="0"/>
              <a:t>Choose a tool for implementing a prototype</a:t>
            </a:r>
          </a:p>
          <a:p>
            <a:pPr lvl="1"/>
            <a:r>
              <a:rPr lang="en-US" dirty="0" smtClean="0"/>
              <a:t>Integrate into local proposal systems workflows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Participants</a:t>
            </a:r>
            <a:r>
              <a:rPr lang="en-US" dirty="0" smtClean="0"/>
              <a:t>: ESS (lead), HZB, ESRF, </a:t>
            </a:r>
            <a:r>
              <a:rPr lang="en-US" dirty="0" err="1" smtClean="0"/>
              <a:t>EuXFEL</a:t>
            </a:r>
            <a:r>
              <a:rPr lang="en-US" dirty="0" smtClean="0"/>
              <a:t>, CERIC, ELI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b="1" dirty="0" smtClean="0"/>
              <a:t>Question</a:t>
            </a:r>
            <a:r>
              <a:rPr lang="en-US" dirty="0" smtClean="0"/>
              <a:t> : which other institutes are interested?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55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PaNOSC</a:t>
            </a:r>
            <a:r>
              <a:rPr lang="en-US" dirty="0" smtClean="0"/>
              <a:t> WP2 – Data Management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719" y="1224004"/>
            <a:ext cx="11182865" cy="4534929"/>
          </a:xfrm>
        </p:spPr>
        <p:txBody>
          <a:bodyPr>
            <a:noAutofit/>
          </a:bodyPr>
          <a:lstStyle/>
          <a:p>
            <a:pPr marL="0" indent="0" rtl="0">
              <a:buNone/>
            </a:pPr>
            <a:r>
              <a:rPr lang="en-US" sz="1400" b="1" i="1" dirty="0" smtClean="0"/>
              <a:t>DATA </a:t>
            </a:r>
            <a:r>
              <a:rPr lang="en-US" sz="1400" b="1" i="1" dirty="0"/>
              <a:t>DESCRIPTION</a:t>
            </a:r>
            <a:endParaRPr lang="en-US" sz="1400" b="1" dirty="0"/>
          </a:p>
          <a:p>
            <a:pPr rtl="0" fontAlgn="base"/>
            <a:r>
              <a:rPr lang="en-US" sz="1400" i="1" dirty="0"/>
              <a:t>Your </a:t>
            </a:r>
            <a:r>
              <a:rPr lang="en-US" sz="1400" i="1" dirty="0" err="1"/>
              <a:t>beamtime</a:t>
            </a:r>
            <a:r>
              <a:rPr lang="en-US" sz="1400" i="1" dirty="0"/>
              <a:t> will produce the following types of data (</a:t>
            </a:r>
            <a:r>
              <a:rPr lang="en-US" sz="1400" b="1" i="1" dirty="0"/>
              <a:t>prefilled</a:t>
            </a:r>
            <a:r>
              <a:rPr lang="en-US" sz="1400" i="1" dirty="0"/>
              <a:t>). Can you deal with these?</a:t>
            </a:r>
          </a:p>
          <a:p>
            <a:pPr rtl="0" fontAlgn="base"/>
            <a:r>
              <a:rPr lang="en-US" sz="1400" i="1" dirty="0"/>
              <a:t>Are there any existing data from the ESRF (or elsewhere) that you can reuse?</a:t>
            </a:r>
          </a:p>
          <a:p>
            <a:pPr rtl="0" fontAlgn="base"/>
            <a:r>
              <a:rPr lang="en-US" sz="1400" i="1" dirty="0"/>
              <a:t>Are there any restrictions on the reuse (and subsequent sharing) of third-party data</a:t>
            </a:r>
            <a:r>
              <a:rPr lang="en-US" sz="1400" i="1" dirty="0" smtClean="0"/>
              <a:t>?</a:t>
            </a:r>
          </a:p>
          <a:p>
            <a:pPr rtl="0" fontAlgn="base"/>
            <a:endParaRPr lang="en-US" sz="1400" i="1" dirty="0"/>
          </a:p>
          <a:p>
            <a:pPr marL="0" indent="0" rtl="0">
              <a:buNone/>
            </a:pPr>
            <a:r>
              <a:rPr lang="en-US" sz="1400" b="1" i="1" dirty="0" smtClean="0"/>
              <a:t>DATA FORMAT</a:t>
            </a:r>
          </a:p>
          <a:p>
            <a:pPr rtl="0"/>
            <a:r>
              <a:rPr lang="en-US" sz="1400" i="1" dirty="0" smtClean="0"/>
              <a:t>Your </a:t>
            </a:r>
            <a:r>
              <a:rPr lang="en-US" sz="1400" i="1" dirty="0"/>
              <a:t>data will be produced in the following formats (</a:t>
            </a:r>
            <a:r>
              <a:rPr lang="en-US" sz="1400" b="1" i="1" dirty="0"/>
              <a:t>prefilled</a:t>
            </a:r>
            <a:r>
              <a:rPr lang="en-US" sz="1400" i="1" dirty="0"/>
              <a:t>). Do you know how to deal with these formats?</a:t>
            </a:r>
          </a:p>
          <a:p>
            <a:pPr rtl="0" fontAlgn="base"/>
            <a:r>
              <a:rPr lang="en-US" sz="1400" i="1" dirty="0"/>
              <a:t>Your metadata will comply with the following metadata standards (</a:t>
            </a:r>
            <a:r>
              <a:rPr lang="en-US" sz="1400" b="1" i="1" dirty="0"/>
              <a:t>prefilled</a:t>
            </a:r>
            <a:r>
              <a:rPr lang="en-US" sz="1400" i="1" dirty="0"/>
              <a:t>). Do you know how to deal with these metadata?</a:t>
            </a:r>
          </a:p>
          <a:p>
            <a:pPr rtl="0" fontAlgn="base"/>
            <a:r>
              <a:rPr lang="en-US" sz="1400" i="1" dirty="0"/>
              <a:t>Is your software capable of dealing with the metadata and data formats your data is provided in? If not how do you propose to deal with these formats in your software</a:t>
            </a:r>
            <a:r>
              <a:rPr lang="en-US" sz="1400" i="1" dirty="0" smtClean="0"/>
              <a:t>?</a:t>
            </a:r>
          </a:p>
          <a:p>
            <a:pPr marL="0" indent="0" rtl="0" fontAlgn="base">
              <a:buNone/>
            </a:pPr>
            <a:r>
              <a:rPr lang="en-US" sz="1400" dirty="0"/>
              <a:t/>
            </a:r>
            <a:br>
              <a:rPr lang="en-US" sz="1400" dirty="0"/>
            </a:br>
            <a:r>
              <a:rPr lang="en-US" sz="1400" b="1" i="1" dirty="0"/>
              <a:t>DATA VOLUME</a:t>
            </a:r>
            <a:endParaRPr lang="en-US" sz="1400" dirty="0"/>
          </a:p>
          <a:p>
            <a:pPr rtl="0" fontAlgn="base"/>
            <a:r>
              <a:rPr lang="en-US" sz="1400" i="1" dirty="0" smtClean="0"/>
              <a:t>Your </a:t>
            </a:r>
            <a:r>
              <a:rPr lang="en-US" sz="1400" i="1" dirty="0" err="1"/>
              <a:t>beamtime</a:t>
            </a:r>
            <a:r>
              <a:rPr lang="en-US" sz="1400" i="1" dirty="0"/>
              <a:t> will generate approximately xxx GB/TB/PB volume of data (</a:t>
            </a:r>
            <a:r>
              <a:rPr lang="en-US" sz="1400" b="1" i="1" dirty="0"/>
              <a:t>prefilled</a:t>
            </a:r>
            <a:r>
              <a:rPr lang="en-US" sz="1400" i="1" dirty="0"/>
              <a:t>). Do you know how to deal with this during and after the experiment?</a:t>
            </a:r>
          </a:p>
          <a:p>
            <a:pPr rtl="0" fontAlgn="base"/>
            <a:r>
              <a:rPr lang="en-US" sz="1400" i="1" dirty="0"/>
              <a:t>Do you have sufficient storage or should you include costs for more? </a:t>
            </a:r>
          </a:p>
          <a:p>
            <a:pPr rtl="0" fontAlgn="base"/>
            <a:r>
              <a:rPr lang="en-US" sz="1400" i="1" dirty="0"/>
              <a:t>Will the scale of the data pose challenges when sharing or transferring data between sites?</a:t>
            </a:r>
          </a:p>
          <a:p>
            <a:pPr marL="0" indent="0" rtl="0">
              <a:buNone/>
            </a:pPr>
            <a:r>
              <a:rPr lang="en-US" sz="1400" dirty="0"/>
              <a:t/>
            </a:r>
            <a:br>
              <a:rPr lang="en-US" sz="1400" dirty="0"/>
            </a:br>
            <a:r>
              <a:rPr lang="en-US" sz="1400" b="1" i="1" dirty="0"/>
              <a:t>DATA QUALITY</a:t>
            </a:r>
            <a:endParaRPr lang="en-US" sz="1400" dirty="0"/>
          </a:p>
          <a:p>
            <a:pPr rtl="0" fontAlgn="base"/>
            <a:r>
              <a:rPr lang="en-US" sz="1400" i="1" dirty="0" smtClean="0"/>
              <a:t>What </a:t>
            </a:r>
            <a:r>
              <a:rPr lang="en-US" sz="1400" i="1" dirty="0"/>
              <a:t>standards or methods will you use to create the processed data?</a:t>
            </a:r>
          </a:p>
          <a:p>
            <a:pPr marL="0" indent="0" rtl="0">
              <a:buNone/>
            </a:pPr>
            <a:r>
              <a:rPr lang="en-US" sz="1400" dirty="0"/>
              <a:t/>
            </a:r>
            <a:br>
              <a:rPr lang="en-US" sz="1400" dirty="0"/>
            </a:br>
            <a:r>
              <a:rPr lang="en-US" sz="1400" b="1" i="1" dirty="0"/>
              <a:t>DATA PROCESSING</a:t>
            </a:r>
            <a:endParaRPr lang="en-US" sz="1400" dirty="0"/>
          </a:p>
          <a:p>
            <a:pPr rtl="0" fontAlgn="base"/>
            <a:r>
              <a:rPr lang="en-US" sz="1400" i="1" dirty="0" smtClean="0"/>
              <a:t>What are your needs for </a:t>
            </a:r>
            <a:r>
              <a:rPr lang="en-US" sz="1400" i="1" dirty="0"/>
              <a:t>data processing </a:t>
            </a:r>
            <a:r>
              <a:rPr lang="en-US" sz="1400" i="1" dirty="0" smtClean="0"/>
              <a:t>in terms of CPU/GPU and storage? </a:t>
            </a:r>
          </a:p>
          <a:p>
            <a:pPr rtl="0" fontAlgn="base"/>
            <a:r>
              <a:rPr lang="en-US" sz="1400" i="1" dirty="0" smtClean="0"/>
              <a:t>Who will provide these resources?</a:t>
            </a:r>
            <a:endParaRPr lang="en-US" sz="1400" i="1" dirty="0"/>
          </a:p>
        </p:txBody>
      </p:sp>
      <p:sp>
        <p:nvSpPr>
          <p:cNvPr id="4" name="Rectangle 3"/>
          <p:cNvSpPr/>
          <p:nvPr/>
        </p:nvSpPr>
        <p:spPr>
          <a:xfrm>
            <a:off x="6828692" y="1039338"/>
            <a:ext cx="4848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Goal: </a:t>
            </a:r>
            <a:r>
              <a:rPr lang="en-US" dirty="0">
                <a:solidFill>
                  <a:srgbClr val="FF0000"/>
                </a:solidFill>
              </a:rPr>
              <a:t>pre-fill DMP and update it automatically</a:t>
            </a:r>
          </a:p>
        </p:txBody>
      </p:sp>
    </p:spTree>
    <p:extLst>
      <p:ext uri="{BB962C8B-B14F-4D97-AF65-F5344CB8AC3E}">
        <p14:creationId xmlns:p14="http://schemas.microsoft.com/office/powerpoint/2010/main" val="76636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PaNOSC</a:t>
            </a:r>
            <a:r>
              <a:rPr lang="en-US" dirty="0" smtClean="0"/>
              <a:t> WP2 – Data Management Plans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233933" y="6003224"/>
            <a:ext cx="3057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Credits: </a:t>
            </a:r>
            <a:r>
              <a:rPr lang="en-US" dirty="0" smtClean="0">
                <a:solidFill>
                  <a:srgbClr val="FF0000"/>
                </a:solidFill>
              </a:rPr>
              <a:t>Heike </a:t>
            </a:r>
            <a:r>
              <a:rPr lang="en-US" dirty="0" err="1" smtClean="0">
                <a:solidFill>
                  <a:srgbClr val="FF0000"/>
                </a:solidFill>
              </a:rPr>
              <a:t>Görzig</a:t>
            </a:r>
            <a:r>
              <a:rPr lang="en-US" dirty="0" smtClean="0">
                <a:solidFill>
                  <a:srgbClr val="FF0000"/>
                </a:solidFill>
              </a:rPr>
              <a:t> (HZB)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901" y="1408670"/>
            <a:ext cx="8045261" cy="4525963"/>
          </a:xfrm>
        </p:spPr>
      </p:pic>
    </p:spTree>
    <p:extLst>
      <p:ext uri="{BB962C8B-B14F-4D97-AF65-F5344CB8AC3E}">
        <p14:creationId xmlns:p14="http://schemas.microsoft.com/office/powerpoint/2010/main" val="298301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899" y="0"/>
            <a:ext cx="2350101" cy="235010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10416746" cy="452596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ESRF</a:t>
            </a:r>
            <a:r>
              <a:rPr lang="en-US" dirty="0" smtClean="0"/>
              <a:t> is in the process of preparing the </a:t>
            </a:r>
            <a:r>
              <a:rPr lang="en-US" b="1" dirty="0" err="1" smtClean="0"/>
              <a:t>CoreTrustSeal</a:t>
            </a:r>
            <a:r>
              <a:rPr lang="en-US" dirty="0" smtClean="0"/>
              <a:t> application with the help of </a:t>
            </a:r>
            <a:r>
              <a:rPr lang="en-US" b="1" dirty="0" err="1" smtClean="0"/>
              <a:t>FAIRsFAIR</a:t>
            </a:r>
            <a:endParaRPr lang="en-US" b="1" dirty="0" smtClean="0"/>
          </a:p>
          <a:p>
            <a:r>
              <a:rPr lang="en-US" dirty="0" smtClean="0"/>
              <a:t>An application requires </a:t>
            </a:r>
            <a:r>
              <a:rPr lang="en-US" b="1" dirty="0" smtClean="0"/>
              <a:t>self-certifying</a:t>
            </a:r>
            <a:r>
              <a:rPr lang="en-US" dirty="0" smtClean="0"/>
              <a:t> a data repository according to 16 criteria</a:t>
            </a:r>
          </a:p>
          <a:p>
            <a:r>
              <a:rPr lang="en-US" dirty="0" smtClean="0"/>
              <a:t>Each criterion requires roughly 1 page of </a:t>
            </a:r>
            <a:r>
              <a:rPr lang="en-US" dirty="0" err="1" smtClean="0"/>
              <a:t>explainations</a:t>
            </a:r>
            <a:r>
              <a:rPr lang="en-US" dirty="0" smtClean="0"/>
              <a:t> </a:t>
            </a:r>
          </a:p>
          <a:p>
            <a:r>
              <a:rPr lang="en-US" dirty="0" smtClean="0"/>
              <a:t>Application will be submitted in January 2021</a:t>
            </a:r>
          </a:p>
          <a:p>
            <a:r>
              <a:rPr lang="en-US" b="1" dirty="0" smtClean="0"/>
              <a:t>Advantage</a:t>
            </a:r>
            <a:r>
              <a:rPr lang="en-US" dirty="0" smtClean="0"/>
              <a:t>: encourages more systematic approach to building and managing you data repository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CoreTrustSeal</a:t>
            </a:r>
            <a:r>
              <a:rPr lang="en-US" dirty="0" smtClean="0"/>
              <a:t> </a:t>
            </a:r>
            <a:r>
              <a:rPr lang="en-US" dirty="0"/>
              <a:t>plus </a:t>
            </a:r>
            <a:r>
              <a:rPr lang="en-US" dirty="0" smtClean="0"/>
              <a:t>FAIR” </a:t>
            </a:r>
            <a:r>
              <a:rPr lang="en-US" dirty="0"/>
              <a:t>cf.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doi.org/10.5281/zenodo.3734896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b="1" dirty="0" smtClean="0"/>
              <a:t>Question</a:t>
            </a:r>
            <a:r>
              <a:rPr lang="en-US" dirty="0" smtClean="0"/>
              <a:t>: why not certify your data repository?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repository certification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00" y="381000"/>
            <a:ext cx="9177700" cy="630966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12247" y="5985431"/>
            <a:ext cx="4326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doi.org/10.5281/zenodo.3828635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12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899" y="0"/>
            <a:ext cx="2350101" cy="23501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3637"/>
            <a:ext cx="10972800" cy="533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repository </a:t>
            </a:r>
            <a:r>
              <a:rPr lang="en-US" dirty="0" smtClean="0"/>
              <a:t>certification + FAIR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8041" b="1672"/>
          <a:stretch/>
        </p:blipFill>
        <p:spPr>
          <a:xfrm>
            <a:off x="457200" y="900674"/>
            <a:ext cx="9216782" cy="56388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16200000">
            <a:off x="8000806" y="4114929"/>
            <a:ext cx="4326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doi.org/10.5281/zenodo.3734896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969833" y="4034724"/>
            <a:ext cx="4246846" cy="87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2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05" y="381000"/>
            <a:ext cx="12095018" cy="5334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PaNOSC</a:t>
            </a:r>
            <a:r>
              <a:rPr lang="en-US" dirty="0" smtClean="0"/>
              <a:t> </a:t>
            </a:r>
            <a:r>
              <a:rPr lang="en-US" dirty="0" smtClean="0"/>
              <a:t>WP2+3 </a:t>
            </a:r>
            <a:r>
              <a:rPr lang="en-US" dirty="0" smtClean="0"/>
              <a:t>- working with standards bodies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371601"/>
            <a:ext cx="8376722" cy="311720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err="1" smtClean="0"/>
              <a:t>IUCr</a:t>
            </a:r>
            <a:r>
              <a:rPr lang="en-US" b="1" dirty="0" smtClean="0"/>
              <a:t> </a:t>
            </a:r>
            <a:r>
              <a:rPr lang="en-US" b="1" dirty="0" err="1" smtClean="0"/>
              <a:t>CommDat</a:t>
            </a:r>
            <a:r>
              <a:rPr lang="en-US" b="1" dirty="0" smtClean="0"/>
              <a:t> </a:t>
            </a:r>
            <a:r>
              <a:rPr lang="en-US" dirty="0" smtClean="0"/>
              <a:t>committee on data </a:t>
            </a:r>
            <a:br>
              <a:rPr lang="en-US" dirty="0" smtClean="0"/>
            </a:br>
            <a:r>
              <a:rPr lang="en-US" dirty="0" smtClean="0"/>
              <a:t>preservation (chaired by </a:t>
            </a:r>
            <a:r>
              <a:rPr lang="en-US" dirty="0" err="1" smtClean="0"/>
              <a:t>J.Helliwell</a:t>
            </a:r>
            <a:r>
              <a:rPr lang="en-US" dirty="0" smtClean="0"/>
              <a:t>)</a:t>
            </a:r>
          </a:p>
          <a:p>
            <a:r>
              <a:rPr lang="en-US" dirty="0" smtClean="0"/>
              <a:t>Article </a:t>
            </a:r>
            <a:r>
              <a:rPr lang="en-US" dirty="0" smtClean="0"/>
              <a:t>on data policy in next </a:t>
            </a:r>
            <a:r>
              <a:rPr lang="en-US" b="1" dirty="0" err="1" smtClean="0"/>
              <a:t>IUCr</a:t>
            </a:r>
            <a:r>
              <a:rPr lang="en-US" b="1" dirty="0" smtClean="0"/>
              <a:t> Newsletter </a:t>
            </a:r>
            <a:endParaRPr lang="en-US" dirty="0" smtClean="0"/>
          </a:p>
          <a:p>
            <a:r>
              <a:rPr lang="en-US" dirty="0" smtClean="0"/>
              <a:t>Need to continue and strengthen our </a:t>
            </a:r>
            <a:br>
              <a:rPr lang="en-US" dirty="0" smtClean="0"/>
            </a:br>
            <a:r>
              <a:rPr lang="en-US" dirty="0" smtClean="0"/>
              <a:t>collaboration with the </a:t>
            </a:r>
            <a:r>
              <a:rPr lang="en-US" dirty="0" err="1" smtClean="0"/>
              <a:t>IUCr</a:t>
            </a:r>
            <a:r>
              <a:rPr lang="en-US" dirty="0" smtClean="0"/>
              <a:t> committees and</a:t>
            </a:r>
            <a:br>
              <a:rPr lang="en-US" dirty="0" smtClean="0"/>
            </a:br>
            <a:r>
              <a:rPr lang="en-US" dirty="0" smtClean="0"/>
              <a:t>community standards e.g. </a:t>
            </a:r>
            <a:r>
              <a:rPr lang="en-US" b="1" dirty="0" smtClean="0"/>
              <a:t>Gold Standard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 MX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3922" y="1606250"/>
            <a:ext cx="2333625" cy="33242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12" y="4488802"/>
            <a:ext cx="1092517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3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57200" y="990604"/>
          <a:ext cx="11430000" cy="5746359"/>
        </p:xfrm>
        <a:graphic>
          <a:graphicData uri="http://schemas.openxmlformats.org/drawingml/2006/table">
            <a:tbl>
              <a:tblPr/>
              <a:tblGrid>
                <a:gridCol w="1053644">
                  <a:extLst>
                    <a:ext uri="{9D8B030D-6E8A-4147-A177-3AD203B41FA5}">
                      <a16:colId xmlns:a16="http://schemas.microsoft.com/office/drawing/2014/main" val="3220088642"/>
                    </a:ext>
                  </a:extLst>
                </a:gridCol>
                <a:gridCol w="7255777">
                  <a:extLst>
                    <a:ext uri="{9D8B030D-6E8A-4147-A177-3AD203B41FA5}">
                      <a16:colId xmlns:a16="http://schemas.microsoft.com/office/drawing/2014/main" val="1408133309"/>
                    </a:ext>
                  </a:extLst>
                </a:gridCol>
                <a:gridCol w="1520379">
                  <a:extLst>
                    <a:ext uri="{9D8B030D-6E8A-4147-A177-3AD203B41FA5}">
                      <a16:colId xmlns:a16="http://schemas.microsoft.com/office/drawing/2014/main" val="3314005375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53686211"/>
                    </a:ext>
                  </a:extLst>
                </a:gridCol>
              </a:tblGrid>
              <a:tr h="648488">
                <a:tc>
                  <a:txBody>
                    <a:bodyPr/>
                    <a:lstStyle/>
                    <a:p>
                      <a:pPr rtl="0" fontAlgn="b"/>
                      <a:r>
                        <a:rPr lang="en-GB" sz="2000" b="1" dirty="0" smtClean="0">
                          <a:effectLst/>
                        </a:rPr>
                        <a:t>KPI</a:t>
                      </a:r>
                      <a:endParaRPr lang="en-GB" sz="2000" b="1" dirty="0">
                        <a:effectLst/>
                      </a:endParaRP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b="1" dirty="0" smtClean="0">
                          <a:effectLst/>
                        </a:rPr>
                        <a:t>Description</a:t>
                      </a:r>
                      <a:endParaRPr lang="en-US" sz="2000" b="1" dirty="0">
                        <a:effectLst/>
                      </a:endParaRP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2000" b="1" dirty="0" smtClean="0">
                          <a:solidFill>
                            <a:srgbClr val="000000"/>
                          </a:solidFill>
                          <a:effectLst/>
                        </a:rPr>
                        <a:t>Before</a:t>
                      </a:r>
                      <a:endParaRPr lang="en-GB" sz="20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2000" b="1" dirty="0" smtClean="0">
                          <a:solidFill>
                            <a:srgbClr val="000000"/>
                          </a:solidFill>
                          <a:effectLst/>
                        </a:rPr>
                        <a:t>30/11/2019</a:t>
                      </a:r>
                      <a:endParaRPr lang="en-GB" sz="20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042019"/>
                  </a:ext>
                </a:extLst>
              </a:tr>
              <a:tr h="526263">
                <a:tc>
                  <a:txBody>
                    <a:bodyPr/>
                    <a:lstStyle/>
                    <a:p>
                      <a:pPr rtl="0" fontAlgn="b"/>
                      <a:r>
                        <a:rPr lang="en-GB" sz="2000" b="1" dirty="0">
                          <a:effectLst/>
                        </a:rPr>
                        <a:t>2.1.1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dirty="0">
                          <a:effectLst/>
                        </a:rPr>
                        <a:t>number of instruments on which Data Policy is implemented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2000" b="1" dirty="0">
                          <a:solidFill>
                            <a:srgbClr val="000000"/>
                          </a:solidFill>
                          <a:effectLst/>
                        </a:rPr>
                        <a:t>53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2000" b="1" dirty="0">
                          <a:solidFill>
                            <a:srgbClr val="000000"/>
                          </a:solidFill>
                          <a:effectLst/>
                        </a:rPr>
                        <a:t>62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064424"/>
                  </a:ext>
                </a:extLst>
              </a:tr>
              <a:tr h="648488">
                <a:tc>
                  <a:txBody>
                    <a:bodyPr/>
                    <a:lstStyle/>
                    <a:p>
                      <a:pPr rtl="0" fontAlgn="b"/>
                      <a:r>
                        <a:rPr lang="en-GB" sz="2000" b="1">
                          <a:effectLst/>
                        </a:rPr>
                        <a:t>2.1.2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>
                          <a:effectLst/>
                        </a:rPr>
                        <a:t>number of techniques / instruments for which metadata are defined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2000" b="1" dirty="0">
                          <a:effectLst/>
                        </a:rPr>
                        <a:t>39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2000" b="1" dirty="0">
                          <a:effectLst/>
                        </a:rPr>
                        <a:t>41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168573"/>
                  </a:ext>
                </a:extLst>
              </a:tr>
              <a:tr h="392312">
                <a:tc>
                  <a:txBody>
                    <a:bodyPr/>
                    <a:lstStyle/>
                    <a:p>
                      <a:pPr rtl="0" fontAlgn="b"/>
                      <a:r>
                        <a:rPr lang="en-GB" sz="2000" b="1" dirty="0">
                          <a:effectLst/>
                        </a:rPr>
                        <a:t>2.1.25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2000" dirty="0" smtClean="0">
                          <a:effectLst/>
                        </a:rPr>
                        <a:t>number </a:t>
                      </a:r>
                      <a:r>
                        <a:rPr lang="en-GB" sz="2000" dirty="0">
                          <a:effectLst/>
                        </a:rPr>
                        <a:t>of instruments available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2000" b="1">
                          <a:solidFill>
                            <a:srgbClr val="000000"/>
                          </a:solidFill>
                          <a:effectLst/>
                        </a:rPr>
                        <a:t>135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2000" b="1" dirty="0">
                          <a:solidFill>
                            <a:srgbClr val="000000"/>
                          </a:solidFill>
                          <a:effectLst/>
                        </a:rPr>
                        <a:t>139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251514"/>
                  </a:ext>
                </a:extLst>
              </a:tr>
              <a:tr h="392312">
                <a:tc>
                  <a:txBody>
                    <a:bodyPr/>
                    <a:lstStyle/>
                    <a:p>
                      <a:pPr rtl="0" fontAlgn="b"/>
                      <a:r>
                        <a:rPr lang="en-GB" sz="2000" b="1" dirty="0">
                          <a:effectLst/>
                        </a:rPr>
                        <a:t>2.1.26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>
                          <a:effectLst/>
                        </a:rPr>
                        <a:t>Percentage of techniques for which metadata is defined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2000" b="1">
                          <a:effectLst/>
                        </a:rPr>
                        <a:t>113%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2000" b="1" dirty="0">
                          <a:effectLst/>
                        </a:rPr>
                        <a:t>114%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51668"/>
                  </a:ext>
                </a:extLst>
              </a:tr>
              <a:tr h="392312">
                <a:tc>
                  <a:txBody>
                    <a:bodyPr/>
                    <a:lstStyle/>
                    <a:p>
                      <a:pPr rtl="0" fontAlgn="b"/>
                      <a:r>
                        <a:rPr lang="en-GB" sz="2000" b="1">
                          <a:effectLst/>
                        </a:rPr>
                        <a:t>2.1.3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dirty="0">
                          <a:effectLst/>
                        </a:rPr>
                        <a:t>number of metadata parameters defined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2000" b="1">
                          <a:solidFill>
                            <a:srgbClr val="000000"/>
                          </a:solidFill>
                          <a:effectLst/>
                        </a:rPr>
                        <a:t>1310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2000" b="1" dirty="0">
                          <a:solidFill>
                            <a:srgbClr val="000000"/>
                          </a:solidFill>
                          <a:effectLst/>
                        </a:rPr>
                        <a:t>1,880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803064"/>
                  </a:ext>
                </a:extLst>
              </a:tr>
              <a:tr h="392312">
                <a:tc>
                  <a:txBody>
                    <a:bodyPr/>
                    <a:lstStyle/>
                    <a:p>
                      <a:pPr rtl="0" fontAlgn="b"/>
                      <a:r>
                        <a:rPr lang="en-GB" sz="2000" b="1" dirty="0">
                          <a:effectLst/>
                        </a:rPr>
                        <a:t>2.1.4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>
                          <a:effectLst/>
                        </a:rPr>
                        <a:t>number of raw data DOIs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2000" b="1">
                          <a:effectLst/>
                        </a:rPr>
                        <a:t>3591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2000" b="1" dirty="0">
                          <a:effectLst/>
                        </a:rPr>
                        <a:t>4,612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24121"/>
                  </a:ext>
                </a:extLst>
              </a:tr>
              <a:tr h="392312">
                <a:tc>
                  <a:txBody>
                    <a:bodyPr/>
                    <a:lstStyle/>
                    <a:p>
                      <a:pPr rtl="0" fontAlgn="b"/>
                      <a:r>
                        <a:rPr lang="en-GB" sz="2000" b="1">
                          <a:effectLst/>
                        </a:rPr>
                        <a:t>2.1.5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>
                          <a:effectLst/>
                        </a:rPr>
                        <a:t>number of user defined DOIs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2000" b="1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2000" b="1" dirty="0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898800"/>
                  </a:ext>
                </a:extLst>
              </a:tr>
              <a:tr h="392312">
                <a:tc>
                  <a:txBody>
                    <a:bodyPr/>
                    <a:lstStyle/>
                    <a:p>
                      <a:pPr rtl="0" fontAlgn="b"/>
                      <a:r>
                        <a:rPr lang="en-GB" sz="2000" b="1" dirty="0">
                          <a:effectLst/>
                        </a:rPr>
                        <a:t>2.1.6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2000">
                          <a:effectLst/>
                        </a:rPr>
                        <a:t>number of downloads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2000" b="1">
                          <a:effectLst/>
                        </a:rPr>
                        <a:t>95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2000" b="1" dirty="0">
                          <a:effectLst/>
                        </a:rPr>
                        <a:t>194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856589"/>
                  </a:ext>
                </a:extLst>
              </a:tr>
              <a:tr h="392312">
                <a:tc>
                  <a:txBody>
                    <a:bodyPr/>
                    <a:lstStyle/>
                    <a:p>
                      <a:pPr rtl="0" fontAlgn="b"/>
                      <a:r>
                        <a:rPr lang="en-GB" sz="2000" b="1" dirty="0">
                          <a:effectLst/>
                        </a:rPr>
                        <a:t>2.1.7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dirty="0">
                          <a:effectLst/>
                        </a:rPr>
                        <a:t>number of citations of DOIs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2000" b="1">
                          <a:solidFill>
                            <a:srgbClr val="000000"/>
                          </a:solidFill>
                          <a:effectLst/>
                        </a:rPr>
                        <a:t>242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2000" b="1" dirty="0">
                          <a:solidFill>
                            <a:srgbClr val="000000"/>
                          </a:solidFill>
                          <a:effectLst/>
                        </a:rPr>
                        <a:t>383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846021"/>
                  </a:ext>
                </a:extLst>
              </a:tr>
              <a:tr h="392312">
                <a:tc>
                  <a:txBody>
                    <a:bodyPr/>
                    <a:lstStyle/>
                    <a:p>
                      <a:pPr rtl="0" fontAlgn="b"/>
                      <a:r>
                        <a:rPr lang="en-GB" sz="2000" b="1" dirty="0">
                          <a:effectLst/>
                        </a:rPr>
                        <a:t>2.1.8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2000">
                          <a:effectLst/>
                        </a:rPr>
                        <a:t>number of datasets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2000" b="1">
                          <a:effectLst/>
                        </a:rPr>
                        <a:t>1110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2000" b="1" dirty="0">
                          <a:effectLst/>
                        </a:rPr>
                        <a:t>1,584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226303"/>
                  </a:ext>
                </a:extLst>
              </a:tr>
              <a:tr h="392312">
                <a:tc>
                  <a:txBody>
                    <a:bodyPr/>
                    <a:lstStyle/>
                    <a:p>
                      <a:pPr rtl="0" fontAlgn="b"/>
                      <a:r>
                        <a:rPr lang="en-GB" sz="2000" b="1" dirty="0">
                          <a:effectLst/>
                        </a:rPr>
                        <a:t>2.1.9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GB" sz="2000">
                          <a:effectLst/>
                        </a:rPr>
                        <a:t>volume of data archived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2000" b="1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2000" b="1" dirty="0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468821"/>
                  </a:ext>
                </a:extLst>
              </a:tr>
              <a:tr h="392312">
                <a:tc>
                  <a:txBody>
                    <a:bodyPr/>
                    <a:lstStyle/>
                    <a:p>
                      <a:pPr rtl="0" fontAlgn="b"/>
                      <a:r>
                        <a:rPr lang="en-GB" sz="2000" b="1" dirty="0">
                          <a:effectLst/>
                        </a:rPr>
                        <a:t>2.1.10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2000" dirty="0">
                          <a:effectLst/>
                        </a:rPr>
                        <a:t>number of datasets cited in publications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2000" b="1">
                          <a:effectLst/>
                        </a:rPr>
                        <a:t>237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2000" b="1" dirty="0">
                          <a:effectLst/>
                        </a:rPr>
                        <a:t>375</a:t>
                      </a:r>
                    </a:p>
                  </a:txBody>
                  <a:tcPr marL="16383" marR="16383" marT="10922" marB="10922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F0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2736930"/>
                  </a:ext>
                </a:extLst>
              </a:tr>
            </a:tbl>
          </a:graphicData>
        </a:graphic>
      </p:graphicFrame>
      <p:sp>
        <p:nvSpPr>
          <p:cNvPr id="5" name="Title 7"/>
          <p:cNvSpPr txBox="1">
            <a:spLocks/>
          </p:cNvSpPr>
          <p:nvPr/>
        </p:nvSpPr>
        <p:spPr>
          <a:xfrm>
            <a:off x="457200" y="228600"/>
            <a:ext cx="1066800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ea typeface="+mj-ea"/>
                <a:cs typeface="Arial"/>
              </a:defRPr>
            </a:lvl1pPr>
          </a:lstStyle>
          <a:p>
            <a:pPr algn="l"/>
            <a:r>
              <a:rPr lang="en-US" sz="4000" kern="0" dirty="0" err="1" smtClean="0">
                <a:solidFill>
                  <a:srgbClr val="002060"/>
                </a:solidFill>
                <a:latin typeface="Muli Black"/>
              </a:rPr>
              <a:t>PaNOSC</a:t>
            </a:r>
            <a:r>
              <a:rPr lang="en-US" sz="4000" kern="0" dirty="0" smtClean="0">
                <a:solidFill>
                  <a:srgbClr val="002060"/>
                </a:solidFill>
                <a:latin typeface="Muli Black"/>
              </a:rPr>
              <a:t> WP2 KPIs</a:t>
            </a:r>
            <a:endParaRPr lang="en-US" sz="4000" kern="0" dirty="0">
              <a:solidFill>
                <a:srgbClr val="002060"/>
              </a:solidFill>
              <a:latin typeface="Muli Black"/>
            </a:endParaRPr>
          </a:p>
        </p:txBody>
      </p:sp>
    </p:spTree>
    <p:extLst>
      <p:ext uri="{BB962C8B-B14F-4D97-AF65-F5344CB8AC3E}">
        <p14:creationId xmlns:p14="http://schemas.microsoft.com/office/powerpoint/2010/main" val="172764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Questions for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What</a:t>
            </a:r>
            <a:r>
              <a:rPr lang="en-US" dirty="0" smtClean="0"/>
              <a:t> </a:t>
            </a:r>
            <a:r>
              <a:rPr lang="en-US" dirty="0"/>
              <a:t>are the major challenges being faced by sites who are </a:t>
            </a:r>
            <a:r>
              <a:rPr lang="en-US" dirty="0" smtClean="0"/>
              <a:t>implementing a Data Policy?</a:t>
            </a:r>
          </a:p>
          <a:p>
            <a:endParaRPr lang="en-US" dirty="0" smtClean="0"/>
          </a:p>
          <a:p>
            <a:r>
              <a:rPr lang="en-US" b="1" dirty="0" smtClean="0"/>
              <a:t>Who</a:t>
            </a:r>
            <a:r>
              <a:rPr lang="en-US" dirty="0" smtClean="0"/>
              <a:t> is already using DMPs and/or interested in adopting DMPs for their sites?</a:t>
            </a:r>
            <a:br>
              <a:rPr lang="en-US" dirty="0" smtClean="0"/>
            </a:br>
            <a:endParaRPr lang="en-US" dirty="0"/>
          </a:p>
          <a:p>
            <a:r>
              <a:rPr lang="en-US" b="1" dirty="0" smtClean="0"/>
              <a:t>What </a:t>
            </a:r>
            <a:r>
              <a:rPr lang="en-US" dirty="0" smtClean="0"/>
              <a:t>are </a:t>
            </a:r>
            <a:r>
              <a:rPr lang="en-US" dirty="0"/>
              <a:t>the </a:t>
            </a:r>
            <a:r>
              <a:rPr lang="en-US" dirty="0" smtClean="0"/>
              <a:t>major </a:t>
            </a:r>
            <a:r>
              <a:rPr lang="en-US" dirty="0"/>
              <a:t>challenges being faced by sites who are in this process</a:t>
            </a:r>
            <a:r>
              <a:rPr lang="en-US" dirty="0" smtClean="0"/>
              <a:t>?</a:t>
            </a:r>
            <a:br>
              <a:rPr lang="en-US" dirty="0" smtClean="0"/>
            </a:br>
            <a:endParaRPr lang="en-US" dirty="0"/>
          </a:p>
          <a:p>
            <a:r>
              <a:rPr lang="en-US" b="1" dirty="0" smtClean="0"/>
              <a:t>How</a:t>
            </a:r>
            <a:r>
              <a:rPr lang="en-US" dirty="0" smtClean="0"/>
              <a:t> can we re-inforce our collaboration with standards bodies and community standards (Gold Standard, CXIDB, PDB, etc.)?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34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2580" y="2500928"/>
            <a:ext cx="2298864" cy="538609"/>
          </a:xfrm>
        </p:spPr>
        <p:txBody>
          <a:bodyPr/>
          <a:lstStyle/>
          <a:p>
            <a:r>
              <a:rPr lang="en-GB" dirty="0" smtClean="0"/>
              <a:t>Thank you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0" y="3146415"/>
            <a:ext cx="12192000" cy="3284806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GB" sz="4500" dirty="0"/>
              <a:t>Andy </a:t>
            </a:r>
            <a:r>
              <a:rPr lang="en-GB" sz="4500" dirty="0" err="1" smtClean="0"/>
              <a:t>Götz</a:t>
            </a:r>
            <a:r>
              <a:rPr lang="en-GB" sz="4500" dirty="0" smtClean="0"/>
              <a:t> &amp; </a:t>
            </a:r>
            <a:r>
              <a:rPr lang="en-GB" sz="4500" dirty="0" smtClean="0"/>
              <a:t>Brian </a:t>
            </a:r>
            <a:r>
              <a:rPr lang="en-GB" sz="4500" dirty="0" smtClean="0"/>
              <a:t>Matthews </a:t>
            </a:r>
            <a:r>
              <a:rPr lang="en-GB" sz="4500" dirty="0" smtClean="0"/>
              <a:t>&amp; WP2 members</a:t>
            </a:r>
          </a:p>
          <a:p>
            <a:pPr marL="0" indent="0" algn="ctr">
              <a:lnSpc>
                <a:spcPct val="120000"/>
              </a:lnSpc>
              <a:buNone/>
            </a:pPr>
            <a:endParaRPr lang="en-GB" sz="4500" dirty="0" smtClean="0"/>
          </a:p>
          <a:p>
            <a:pPr marL="0" indent="0" algn="ctr">
              <a:lnSpc>
                <a:spcPct val="120000"/>
              </a:lnSpc>
              <a:buNone/>
            </a:pPr>
            <a:r>
              <a:rPr lang="en-GB" sz="4500" dirty="0" smtClean="0">
                <a:hlinkClick r:id="rId2"/>
              </a:rPr>
              <a:t>Brian.Matthews@stfc.ac.uk</a:t>
            </a:r>
            <a:r>
              <a:rPr lang="en-GB" sz="4500" dirty="0" smtClean="0"/>
              <a:t> &amp; </a:t>
            </a:r>
            <a:r>
              <a:rPr lang="en-GB" sz="4500" dirty="0" smtClean="0">
                <a:hlinkClick r:id="rId3"/>
              </a:rPr>
              <a:t>andy.gotz@esrf.fr</a:t>
            </a:r>
            <a:endParaRPr lang="en-GB" sz="4500" dirty="0" smtClean="0"/>
          </a:p>
          <a:p>
            <a:pPr marL="0" indent="0" algn="ctr">
              <a:lnSpc>
                <a:spcPct val="120000"/>
              </a:lnSpc>
              <a:buNone/>
            </a:pPr>
            <a:endParaRPr lang="en-GB" sz="4500" dirty="0" smtClean="0"/>
          </a:p>
          <a:p>
            <a:pPr marL="0" indent="0" algn="ctr">
              <a:lnSpc>
                <a:spcPct val="120000"/>
              </a:lnSpc>
              <a:buNone/>
            </a:pPr>
            <a:r>
              <a:rPr lang="en-GB" sz="4500" dirty="0" smtClean="0">
                <a:hlinkClick r:id="rId4"/>
              </a:rPr>
              <a:t>https://expands.eu</a:t>
            </a:r>
            <a:r>
              <a:rPr lang="en-GB" sz="4500" dirty="0" smtClean="0"/>
              <a:t> &amp; </a:t>
            </a:r>
            <a:r>
              <a:rPr lang="en-GB" sz="4500" dirty="0" smtClean="0">
                <a:hlinkClick r:id="rId5"/>
              </a:rPr>
              <a:t>https://panosc.eu</a:t>
            </a:r>
            <a:r>
              <a:rPr lang="en-GB" sz="4500" dirty="0" smtClean="0"/>
              <a:t> </a:t>
            </a:r>
          </a:p>
          <a:p>
            <a:pPr>
              <a:lnSpc>
                <a:spcPct val="120000"/>
              </a:lnSpc>
            </a:pPr>
            <a:endParaRPr lang="en-GB" dirty="0" smtClean="0"/>
          </a:p>
          <a:p>
            <a:pPr>
              <a:lnSpc>
                <a:spcPct val="120000"/>
              </a:lnSpc>
            </a:pPr>
            <a:endParaRPr lang="en-GB" i="1" dirty="0" smtClean="0"/>
          </a:p>
          <a:p>
            <a:pPr marL="0" indent="0" algn="ctr">
              <a:lnSpc>
                <a:spcPct val="120000"/>
              </a:lnSpc>
              <a:buNone/>
            </a:pPr>
            <a:r>
              <a:rPr lang="en-GB" i="1" dirty="0" smtClean="0"/>
              <a:t>Special thanks </a:t>
            </a:r>
            <a:r>
              <a:rPr lang="en-GB" i="1" dirty="0" smtClean="0"/>
              <a:t>to: </a:t>
            </a:r>
            <a:endParaRPr lang="en-GB" i="1" dirty="0" smtClean="0"/>
          </a:p>
          <a:p>
            <a:pPr marL="0" indent="0" algn="ctr">
              <a:lnSpc>
                <a:spcPct val="120000"/>
              </a:lnSpc>
              <a:buNone/>
            </a:pPr>
            <a:r>
              <a:rPr lang="en-GB" i="1" dirty="0" smtClean="0"/>
              <a:t>Jonathan Taylor, Dario </a:t>
            </a:r>
            <a:r>
              <a:rPr lang="en-GB" i="1" dirty="0" err="1" smtClean="0"/>
              <a:t>Roccella</a:t>
            </a:r>
            <a:r>
              <a:rPr lang="en-GB" i="1" dirty="0" smtClean="0"/>
              <a:t>, Rudolf </a:t>
            </a:r>
            <a:r>
              <a:rPr lang="en-GB" i="1" dirty="0" err="1" smtClean="0"/>
              <a:t>Dimper</a:t>
            </a:r>
            <a:r>
              <a:rPr lang="en-GB" i="1" dirty="0" smtClean="0"/>
              <a:t>, Florian </a:t>
            </a:r>
            <a:r>
              <a:rPr lang="en-GB" i="1" dirty="0" err="1" smtClean="0"/>
              <a:t>Glicksohn</a:t>
            </a:r>
            <a:r>
              <a:rPr lang="en-GB" i="1" dirty="0" smtClean="0"/>
              <a:t>, Jean-Francois Perrin, Krzysztof </a:t>
            </a:r>
            <a:r>
              <a:rPr lang="en-GB" i="1" dirty="0" err="1" smtClean="0"/>
              <a:t>Wrona</a:t>
            </a:r>
            <a:endParaRPr lang="en-GB" i="1" dirty="0" smtClean="0"/>
          </a:p>
          <a:p>
            <a:pPr marL="0" indent="0" algn="ctr">
              <a:lnSpc>
                <a:spcPct val="120000"/>
              </a:lnSpc>
              <a:buNone/>
            </a:pPr>
            <a:r>
              <a:rPr lang="en-GB" i="1" dirty="0" smtClean="0"/>
              <a:t>Brian Matthews, Abigail </a:t>
            </a:r>
            <a:r>
              <a:rPr lang="en-GB" i="1" dirty="0" smtClean="0"/>
              <a:t>McBirnie, Daniel </a:t>
            </a:r>
            <a:r>
              <a:rPr lang="en-GB" i="1" dirty="0" err="1" smtClean="0"/>
              <a:t>Salvat</a:t>
            </a:r>
            <a:r>
              <a:rPr lang="en-GB" i="1" dirty="0" smtClean="0"/>
              <a:t>, Alejandra Gonzalez-Beltran, </a:t>
            </a:r>
            <a:r>
              <a:rPr lang="en-GB" sz="3300" i="1" dirty="0" err="1" smtClean="0"/>
              <a:t>Silvie</a:t>
            </a:r>
            <a:r>
              <a:rPr lang="en-GB" sz="3300" i="1" dirty="0" smtClean="0"/>
              <a:t> </a:t>
            </a:r>
            <a:r>
              <a:rPr lang="en-GB" sz="3300" i="1" dirty="0"/>
              <a:t>da Graca Ramos</a:t>
            </a:r>
          </a:p>
        </p:txBody>
      </p:sp>
    </p:spTree>
    <p:extLst>
      <p:ext uri="{BB962C8B-B14F-4D97-AF65-F5344CB8AC3E}">
        <p14:creationId xmlns:p14="http://schemas.microsoft.com/office/powerpoint/2010/main" val="313916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is data stewardship important 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2060369"/>
            <a:ext cx="109728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 smtClean="0">
                <a:solidFill>
                  <a:srgbClr val="FF0000"/>
                </a:solidFill>
              </a:rPr>
              <a:t>To support Open Science by making data FAIR</a:t>
            </a:r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dirty="0"/>
              <a:t>t</a:t>
            </a:r>
            <a:r>
              <a:rPr lang="en-US" dirty="0" smtClean="0"/>
              <a:t>o do this </a:t>
            </a:r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W</a:t>
            </a:r>
            <a:r>
              <a:rPr lang="en-US" b="1" dirty="0" smtClean="0">
                <a:solidFill>
                  <a:srgbClr val="0070C0"/>
                </a:solidFill>
              </a:rPr>
              <a:t>e need to manage our core product </a:t>
            </a:r>
            <a:r>
              <a:rPr lang="en-US" b="1" dirty="0" smtClean="0">
                <a:solidFill>
                  <a:srgbClr val="0070C0"/>
                </a:solidFill>
                <a:sym typeface="Wingdings" panose="05000000000000000000" pitchFamily="2" charset="2"/>
              </a:rPr>
              <a:t> DATA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46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 address this …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62" y="1341911"/>
            <a:ext cx="5329638" cy="4525963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0"/>
            <a:ext cx="6019800" cy="2457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582" y="0"/>
            <a:ext cx="46110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1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And help avoid this 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177" y="1295400"/>
            <a:ext cx="3385990" cy="45259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4075"/>
            <a:ext cx="3893622" cy="25957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723" y="0"/>
            <a:ext cx="47012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46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PaNOSC</a:t>
            </a:r>
            <a:r>
              <a:rPr lang="en-US" dirty="0" smtClean="0"/>
              <a:t> WP2 – FAIR data policy published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9308" y="1470453"/>
            <a:ext cx="5433035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2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PaNOSC</a:t>
            </a:r>
            <a:r>
              <a:rPr lang="en-US" dirty="0" smtClean="0"/>
              <a:t> WP2 – FAIR data policy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68162"/>
            <a:ext cx="10972800" cy="4229401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FAIR Data Policy framework </a:t>
            </a:r>
            <a:r>
              <a:rPr lang="en-US" dirty="0" smtClean="0"/>
              <a:t>together with </a:t>
            </a:r>
            <a:r>
              <a:rPr lang="en-US" dirty="0" smtClean="0"/>
              <a:t>colleagues </a:t>
            </a:r>
            <a:r>
              <a:rPr lang="en-US" dirty="0" smtClean="0"/>
              <a:t>from </a:t>
            </a:r>
            <a:r>
              <a:rPr lang="en-US" dirty="0" err="1" smtClean="0"/>
              <a:t>ExPaNDS</a:t>
            </a:r>
            <a:r>
              <a:rPr lang="en-US" dirty="0" smtClean="0"/>
              <a:t> (published on </a:t>
            </a:r>
            <a:r>
              <a:rPr lang="en-US" dirty="0" err="1" smtClean="0"/>
              <a:t>Zenodo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b="1" dirty="0" smtClean="0"/>
              <a:t>NEXT STEPs</a:t>
            </a:r>
            <a:endParaRPr lang="en-US" b="1" dirty="0"/>
          </a:p>
          <a:p>
            <a:pPr lvl="1"/>
            <a:r>
              <a:rPr lang="en-US" dirty="0" smtClean="0"/>
              <a:t>Each </a:t>
            </a:r>
            <a:r>
              <a:rPr lang="en-US" dirty="0" err="1" smtClean="0"/>
              <a:t>PaNOSC</a:t>
            </a:r>
            <a:r>
              <a:rPr lang="en-US" dirty="0" smtClean="0"/>
              <a:t> site to adapt it to their needs:</a:t>
            </a:r>
          </a:p>
          <a:p>
            <a:pPr lvl="2"/>
            <a:r>
              <a:rPr lang="en-US" dirty="0" smtClean="0"/>
              <a:t>Case #1 – Institute does not have a DP yet</a:t>
            </a:r>
          </a:p>
          <a:p>
            <a:pPr lvl="2"/>
            <a:r>
              <a:rPr lang="en-US" dirty="0" smtClean="0"/>
              <a:t>Case #2 – Institute does have a DP</a:t>
            </a:r>
          </a:p>
          <a:p>
            <a:pPr lvl="1"/>
            <a:r>
              <a:rPr lang="en-US" dirty="0" smtClean="0"/>
              <a:t>Submit </a:t>
            </a:r>
            <a:r>
              <a:rPr lang="en-US" dirty="0" smtClean="0"/>
              <a:t>changes to </a:t>
            </a:r>
            <a:r>
              <a:rPr lang="en-US" dirty="0" smtClean="0"/>
              <a:t>Management </a:t>
            </a:r>
            <a:r>
              <a:rPr lang="en-US" dirty="0" smtClean="0"/>
              <a:t>for adoption directly or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submission </a:t>
            </a:r>
            <a:r>
              <a:rPr lang="en-US" dirty="0" smtClean="0"/>
              <a:t>to governing bodies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Question</a:t>
            </a:r>
            <a:r>
              <a:rPr lang="en-US" dirty="0" smtClean="0"/>
              <a:t> : how far is each institute in this process?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67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PaNOSC</a:t>
            </a:r>
            <a:r>
              <a:rPr lang="en-US" dirty="0" smtClean="0"/>
              <a:t> WP2 – FAIR data policy framework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28" b="47396"/>
          <a:stretch/>
        </p:blipFill>
        <p:spPr>
          <a:xfrm>
            <a:off x="1128005" y="2297875"/>
            <a:ext cx="9631190" cy="4407725"/>
          </a:xfrm>
        </p:spPr>
      </p:pic>
      <p:sp>
        <p:nvSpPr>
          <p:cNvPr id="5" name="Rectangle 4"/>
          <p:cNvSpPr/>
          <p:nvPr/>
        </p:nvSpPr>
        <p:spPr>
          <a:xfrm rot="16200000">
            <a:off x="9797491" y="3832164"/>
            <a:ext cx="2762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E74C3C"/>
                </a:solidFill>
              </a:rPr>
              <a:t>DOI: 10.15497/rda00050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3835" y="1128709"/>
            <a:ext cx="69733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b="1" dirty="0" smtClean="0">
                <a:solidFill>
                  <a:srgbClr val="E74C3C"/>
                </a:solidFill>
              </a:rPr>
              <a:t>RDA FDMM </a:t>
            </a:r>
            <a:r>
              <a:rPr lang="en-GB" sz="2400" dirty="0" smtClean="0">
                <a:solidFill>
                  <a:srgbClr val="E74C3C"/>
                </a:solidFill>
              </a:rPr>
              <a:t>was used to </a:t>
            </a:r>
            <a:r>
              <a:rPr lang="en-GB" sz="2400" b="1" dirty="0" smtClean="0">
                <a:solidFill>
                  <a:srgbClr val="E74C3C"/>
                </a:solidFill>
              </a:rPr>
              <a:t>analyse how FAIR </a:t>
            </a:r>
            <a:r>
              <a:rPr lang="en-GB" sz="2400" dirty="0" smtClean="0">
                <a:solidFill>
                  <a:srgbClr val="E74C3C"/>
                </a:solidFill>
              </a:rPr>
              <a:t>the</a:t>
            </a:r>
            <a:r>
              <a:rPr lang="en-GB" sz="2400" b="1" dirty="0" smtClean="0">
                <a:solidFill>
                  <a:srgbClr val="E74C3C"/>
                </a:solidFill>
              </a:rPr>
              <a:t> </a:t>
            </a:r>
          </a:p>
          <a:p>
            <a:pPr algn="ctr"/>
            <a:r>
              <a:rPr lang="en-GB" sz="2400" b="1" dirty="0" smtClean="0">
                <a:solidFill>
                  <a:srgbClr val="E74C3C"/>
                </a:solidFill>
              </a:rPr>
              <a:t>data managed </a:t>
            </a:r>
            <a:r>
              <a:rPr lang="en-GB" sz="2400" dirty="0" smtClean="0">
                <a:solidFill>
                  <a:srgbClr val="E74C3C"/>
                </a:solidFill>
              </a:rPr>
              <a:t>by the </a:t>
            </a:r>
            <a:r>
              <a:rPr lang="en-GB" sz="2400" b="1" dirty="0" smtClean="0">
                <a:solidFill>
                  <a:srgbClr val="E74C3C"/>
                </a:solidFill>
              </a:rPr>
              <a:t>Data Policy framework </a:t>
            </a:r>
            <a:r>
              <a:rPr lang="en-GB" sz="2400" dirty="0" smtClean="0">
                <a:solidFill>
                  <a:srgbClr val="E74C3C"/>
                </a:solidFill>
              </a:rPr>
              <a:t>is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0092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PaNOSC</a:t>
            </a:r>
            <a:r>
              <a:rPr lang="en-US" dirty="0" smtClean="0"/>
              <a:t> WP2 – Guidelines + Best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42303"/>
            <a:ext cx="10972800" cy="415526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Guidelines</a:t>
            </a:r>
            <a:r>
              <a:rPr lang="en-US" dirty="0" smtClean="0"/>
              <a:t> and </a:t>
            </a:r>
            <a:r>
              <a:rPr lang="en-US" b="1" dirty="0" smtClean="0"/>
              <a:t>best practices </a:t>
            </a:r>
            <a:r>
              <a:rPr lang="en-US" dirty="0" smtClean="0"/>
              <a:t>from sites who already have implemented a Data Policy were gathered and published on GitHub </a:t>
            </a:r>
          </a:p>
          <a:p>
            <a:endParaRPr lang="en-US" dirty="0"/>
          </a:p>
          <a:p>
            <a:r>
              <a:rPr lang="en-US" b="1" dirty="0" smtClean="0"/>
              <a:t>NEXT STEPs</a:t>
            </a:r>
            <a:endParaRPr lang="en-US" b="1" dirty="0"/>
          </a:p>
          <a:p>
            <a:pPr lvl="1"/>
            <a:r>
              <a:rPr lang="en-US" dirty="0" smtClean="0"/>
              <a:t>Convert to a deliverable which could help other sites still in the process of adopting or implementing a Data Policy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b="1" dirty="0" smtClean="0"/>
              <a:t>Question</a:t>
            </a:r>
            <a:r>
              <a:rPr lang="en-US" dirty="0" smtClean="0"/>
              <a:t> : what are the major challenges being faced by sites who are in this process?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98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PaNOSC</a:t>
            </a:r>
            <a:r>
              <a:rPr lang="en-US" dirty="0" smtClean="0"/>
              <a:t> WP2 – Guidelines + Best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6909"/>
            <a:ext cx="10972800" cy="4650654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Topics to be covered</a:t>
            </a:r>
          </a:p>
          <a:p>
            <a:endParaRPr lang="en-US" b="1" dirty="0" smtClean="0"/>
          </a:p>
          <a:p>
            <a:pPr lvl="1"/>
            <a:r>
              <a:rPr lang="en-US" i="1" dirty="0" smtClean="0"/>
              <a:t>Discussing with scientists + management</a:t>
            </a:r>
          </a:p>
          <a:p>
            <a:pPr lvl="1"/>
            <a:r>
              <a:rPr lang="en-US" i="1" dirty="0" smtClean="0"/>
              <a:t>Data catalogue solutions</a:t>
            </a:r>
          </a:p>
          <a:p>
            <a:pPr lvl="1"/>
            <a:r>
              <a:rPr lang="en-US" i="1" dirty="0" smtClean="0"/>
              <a:t>Data portal needs</a:t>
            </a:r>
          </a:p>
          <a:p>
            <a:pPr lvl="1"/>
            <a:r>
              <a:rPr lang="en-US" i="1" dirty="0" smtClean="0"/>
              <a:t>Long term archiving</a:t>
            </a:r>
          </a:p>
          <a:p>
            <a:pPr lvl="1"/>
            <a:r>
              <a:rPr lang="en-US" i="1" dirty="0" smtClean="0"/>
              <a:t>Metadata standards</a:t>
            </a:r>
          </a:p>
          <a:p>
            <a:pPr lvl="1"/>
            <a:r>
              <a:rPr lang="en-US" i="1" dirty="0" smtClean="0"/>
              <a:t>Standard techniques</a:t>
            </a:r>
          </a:p>
          <a:p>
            <a:pPr lvl="1"/>
            <a:r>
              <a:rPr lang="en-US" i="1" dirty="0" smtClean="0"/>
              <a:t>Electronic logbooks</a:t>
            </a:r>
          </a:p>
          <a:p>
            <a:pPr lvl="1"/>
            <a:r>
              <a:rPr lang="en-US" i="1" dirty="0" smtClean="0"/>
              <a:t>Digital Object Identifiers</a:t>
            </a:r>
            <a:endParaRPr lang="en-US" i="1" dirty="0" smtClean="0"/>
          </a:p>
          <a:p>
            <a:pPr lvl="1"/>
            <a:r>
              <a:rPr lang="en-US" i="1" dirty="0" smtClean="0"/>
              <a:t>ORCID user IDs</a:t>
            </a:r>
          </a:p>
          <a:p>
            <a:pPr lvl="1"/>
            <a:r>
              <a:rPr lang="en-US" i="1" dirty="0" smtClean="0"/>
              <a:t>Processed data</a:t>
            </a:r>
          </a:p>
          <a:p>
            <a:pPr lvl="1"/>
            <a:r>
              <a:rPr lang="en-US" i="1" dirty="0" smtClean="0"/>
              <a:t>…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359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NOSC_ppt_template_202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zato 2">
      <a:majorFont>
        <a:latin typeface="Muli Regular"/>
        <a:ea typeface="Arial"/>
        <a:cs typeface="Arial"/>
      </a:majorFont>
      <a:minorFont>
        <a:latin typeface="Muli Regular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ogo+EUtex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zato 2">
      <a:majorFont>
        <a:latin typeface="Muli Regular"/>
        <a:ea typeface="Arial"/>
        <a:cs typeface="Arial"/>
      </a:majorFont>
      <a:minorFont>
        <a:latin typeface="Muli Regular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8F811AA5794A4A9079BE885B6AD26C" ma:contentTypeVersion="18" ma:contentTypeDescription="Create a new document." ma:contentTypeScope="" ma:versionID="1fcf107a64a1a4441997b6315f0d4178">
  <xsd:schema xmlns:xsd="http://www.w3.org/2001/XMLSchema" xmlns:xs="http://www.w3.org/2001/XMLSchema" xmlns:p="http://schemas.microsoft.com/office/2006/metadata/properties" xmlns:ns2="6fdd0cbe-9ed2-49a2-8517-700fa7fcec03" xmlns:ns3="5c0669a9-1f0e-4bf0-b923-4ef2d9164cd6" xmlns:ns4="969e7768-44a7-4af2-9399-000ddcfb1ba8" targetNamespace="http://schemas.microsoft.com/office/2006/metadata/properties" ma:root="true" ma:fieldsID="aab327be7b67c9a8389d58304c6bc84c" ns2:_="" ns3:_="" ns4:_="">
    <xsd:import namespace="6fdd0cbe-9ed2-49a2-8517-700fa7fcec03"/>
    <xsd:import namespace="5c0669a9-1f0e-4bf0-b923-4ef2d9164cd6"/>
    <xsd:import namespace="969e7768-44a7-4af2-9399-000ddcfb1ba8"/>
    <xsd:element name="properties">
      <xsd:complexType>
        <xsd:sequence>
          <xsd:element name="documentManagement">
            <xsd:complexType>
              <xsd:all>
                <xsd:element ref="ns2:Award" minOccurs="0"/>
                <xsd:element ref="ns2:MediaServiceMetadata" minOccurs="0"/>
                <xsd:element ref="ns2:MediaServiceFastMetadata" minOccurs="0"/>
                <xsd:element ref="ns2:j96d4305e73e4c10820b8161deafc15c" minOccurs="0"/>
                <xsd:element ref="ns3:TaxCatchAll" minOccurs="0"/>
                <xsd:element ref="ns2:MediaServiceAutoTags" minOccurs="0"/>
                <xsd:element ref="ns2:MediaServiceOCR" minOccurs="0"/>
                <xsd:element ref="ns4:SharedWithUsers" minOccurs="0"/>
                <xsd:element ref="ns4:SharedWithDetails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dd0cbe-9ed2-49a2-8517-700fa7fcec03" elementFormDefault="qualified">
    <xsd:import namespace="http://schemas.microsoft.com/office/2006/documentManagement/types"/>
    <xsd:import namespace="http://schemas.microsoft.com/office/infopath/2007/PartnerControls"/>
    <xsd:element name="Award" ma:index="2" nillable="true" ma:displayName="Award" ma:default="Post-Award" ma:format="Dropdown" ma:internalName="Award">
      <xsd:simpleType>
        <xsd:restriction base="dms:Choice">
          <xsd:enumeration value="Pre-Award"/>
          <xsd:enumeration value="Post-Award"/>
        </xsd:restriction>
      </xsd:simpleType>
    </xsd:element>
    <xsd:element name="MediaServiceMetadata" ma:index="6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7" nillable="true" ma:displayName="MediaServiceFastMetadata" ma:hidden="true" ma:internalName="MediaServiceFastMetadata" ma:readOnly="true">
      <xsd:simpleType>
        <xsd:restriction base="dms:Note"/>
      </xsd:simpleType>
    </xsd:element>
    <xsd:element name="j96d4305e73e4c10820b8161deafc15c" ma:index="9" nillable="true" ma:taxonomy="true" ma:internalName="j96d4305e73e4c10820b8161deafc15c" ma:taxonomyFieldName="Document_x0020_Type" ma:displayName="Document Type" ma:readOnly="false" ma:default="" ma:fieldId="{396d4305-e73e-4c10-820b-8161deafc15c}" ma:taxonomyMulti="true" ma:sspId="337dacbd-2312-46d0-8090-5db071459bc6" ma:termSetId="cdfd3c66-97f1-4942-9f43-be074496eaa2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0669a9-1f0e-4bf0-b923-4ef2d9164cd6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2d173ab5-7948-46ce-9280-4f0f5871f26b}" ma:internalName="TaxCatchAll" ma:showField="CatchAllData" ma:web="969e7768-44a7-4af2-9399-000ddcfb1ba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9e7768-44a7-4af2-9399-000ddcfb1ba8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ward xmlns="6fdd0cbe-9ed2-49a2-8517-700fa7fcec03">Post-Award</Award>
    <TaxCatchAll xmlns="5c0669a9-1f0e-4bf0-b923-4ef2d9164cd6">
      <Value>16</Value>
      <Value>10</Value>
    </TaxCatchAll>
    <j96d4305e73e4c10820b8161deafc15c xmlns="6fdd0cbe-9ed2-49a2-8517-700fa7fcec03">
      <Terms xmlns="http://schemas.microsoft.com/office/infopath/2007/PartnerControls">
        <TermInfo xmlns="http://schemas.microsoft.com/office/infopath/2007/PartnerControls">
          <TermName xmlns="http://schemas.microsoft.com/office/infopath/2007/PartnerControls">Templates</TermName>
          <TermId xmlns="http://schemas.microsoft.com/office/infopath/2007/PartnerControls">5f7e658d-fe19-4397-95fe-3af83a6aa354</TermId>
        </TermInfo>
        <TermInfo xmlns="http://schemas.microsoft.com/office/infopath/2007/PartnerControls">
          <TermName xmlns="http://schemas.microsoft.com/office/infopath/2007/PartnerControls">WP6</TermName>
          <TermId xmlns="http://schemas.microsoft.com/office/infopath/2007/PartnerControls">9d421dc2-85d2-43d8-945e-eed75d234fa7</TermId>
        </TermInfo>
      </Terms>
    </j96d4305e73e4c10820b8161deafc15c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661F6C-C9C9-419C-8665-CDA09BDEAB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fdd0cbe-9ed2-49a2-8517-700fa7fcec03"/>
    <ds:schemaRef ds:uri="5c0669a9-1f0e-4bf0-b923-4ef2d9164cd6"/>
    <ds:schemaRef ds:uri="969e7768-44a7-4af2-9399-000ddcfb1ba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3FC19D-941B-4847-AAA9-EA538BE24281}">
  <ds:schemaRefs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6fdd0cbe-9ed2-49a2-8517-700fa7fcec03"/>
    <ds:schemaRef ds:uri="5c0669a9-1f0e-4bf0-b923-4ef2d9164cd6"/>
    <ds:schemaRef ds:uri="http://purl.org/dc/elements/1.1/"/>
    <ds:schemaRef ds:uri="http://schemas.microsoft.com/office/2006/metadata/properties"/>
    <ds:schemaRef ds:uri="969e7768-44a7-4af2-9399-000ddcfb1ba8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8ABE6A2-13FB-475A-AD8C-D80A98F2768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1047</Words>
  <Application>Microsoft Office PowerPoint</Application>
  <PresentationFormat>Widescreen</PresentationFormat>
  <Paragraphs>172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Courier New</vt:lpstr>
      <vt:lpstr>Muli</vt:lpstr>
      <vt:lpstr>Muli Black</vt:lpstr>
      <vt:lpstr>Muli Bold</vt:lpstr>
      <vt:lpstr>Muli Regular</vt:lpstr>
      <vt:lpstr>Wingdings</vt:lpstr>
      <vt:lpstr>PaNOSC_ppt_template_2020</vt:lpstr>
      <vt:lpstr>Logo+EUtext</vt:lpstr>
      <vt:lpstr>ExPaNDS WP2: Enabling FAIR data PaNOSC WP2: Data Policy and Stewardship     </vt:lpstr>
      <vt:lpstr>Why is data stewardship important ?</vt:lpstr>
      <vt:lpstr>To address this …</vt:lpstr>
      <vt:lpstr>And help avoid this …</vt:lpstr>
      <vt:lpstr>PaNOSC WP2 – FAIR data policy published</vt:lpstr>
      <vt:lpstr>PaNOSC WP2 – FAIR data policy framework</vt:lpstr>
      <vt:lpstr>PaNOSC WP2 – FAIR data policy framework</vt:lpstr>
      <vt:lpstr>PaNOSC WP2 – Guidelines + Best practices</vt:lpstr>
      <vt:lpstr>PaNOSC WP2 – Guidelines + Best practices</vt:lpstr>
      <vt:lpstr>PaNOSC WP2 – Data Management Plans</vt:lpstr>
      <vt:lpstr>PaNOSC WP2 – Data Management Plans</vt:lpstr>
      <vt:lpstr>PaNOSC WP2 – Data Management Plans</vt:lpstr>
      <vt:lpstr>Data repository certification</vt:lpstr>
      <vt:lpstr>Data repository certification + FAIR</vt:lpstr>
      <vt:lpstr>PaNOSC WP2+3 - working with standards bodies</vt:lpstr>
      <vt:lpstr>PowerPoint Presentation</vt:lpstr>
      <vt:lpstr>Questions for discussion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François Cesmat</dc:creator>
  <cp:lastModifiedBy>GOETZ Andrew</cp:lastModifiedBy>
  <cp:revision>186</cp:revision>
  <cp:lastPrinted>2020-11-02T10:59:21Z</cp:lastPrinted>
  <dcterms:created xsi:type="dcterms:W3CDTF">2019-08-21T08:55:54Z</dcterms:created>
  <dcterms:modified xsi:type="dcterms:W3CDTF">2020-11-10T09:03:08Z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0x010100408F811AA5794A4A9079BE885B6AD26C</vt:lpwstr>
  </property>
  <property fmtid="{D5CDD505-2E9C-101B-9397-08002B2CF9AE}" pid="3" name="Document Type">
    <vt:lpwstr>10;#Templates|5f7e658d-fe19-4397-95fe-3af83a6aa354;#16;#WP6|9d421dc2-85d2-43d8-945e-eed75d234fa7</vt:lpwstr>
  </property>
</Properties>
</file>